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8" r:id="rId7"/>
    <p:sldId id="263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54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4A2C-F439-4783-A932-3AF16AC99BF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C448-C79D-435F-8CFC-D04596991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6362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4A2C-F439-4783-A932-3AF16AC99BF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C448-C79D-435F-8CFC-D04596991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3277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4A2C-F439-4783-A932-3AF16AC99BF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C448-C79D-435F-8CFC-D04596991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493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4A2C-F439-4783-A932-3AF16AC99BF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C448-C79D-435F-8CFC-D04596991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9472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4A2C-F439-4783-A932-3AF16AC99BF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C448-C79D-435F-8CFC-D04596991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22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4A2C-F439-4783-A932-3AF16AC99BF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C448-C79D-435F-8CFC-D04596991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502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4A2C-F439-4783-A932-3AF16AC99BF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C448-C79D-435F-8CFC-D04596991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36389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4A2C-F439-4783-A932-3AF16AC99BF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C448-C79D-435F-8CFC-D04596991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9581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4A2C-F439-4783-A932-3AF16AC99BF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C448-C79D-435F-8CFC-D04596991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9086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4A2C-F439-4783-A932-3AF16AC99BF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C448-C79D-435F-8CFC-D04596991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495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4A2C-F439-4783-A932-3AF16AC99BF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C448-C79D-435F-8CFC-D04596991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5702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4A2C-F439-4783-A932-3AF16AC99BF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1C448-C79D-435F-8CFC-D04596991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81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518614"/>
            <a:ext cx="9144000" cy="1080662"/>
          </a:xfrm>
        </p:spPr>
        <p:txBody>
          <a:bodyPr/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Ejercicio 10 – Guía 3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45828" y="3479208"/>
            <a:ext cx="5395414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circuito de la figura los dos amperímetros marcan 1.70 A y la potencia entregada por la fuente es de 300 W. Determinar R1, R2 y la tensión de la fuente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7" name="Imagen 1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26" y="2224460"/>
            <a:ext cx="7435596" cy="355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93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1445" y="232012"/>
            <a:ext cx="8215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Ahora para completar la consigna falta calcular R2. Yo les propongo usar resistencias equivalentes vamos por pasos: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3832"/>
            <a:ext cx="9299636" cy="4446824"/>
          </a:xfrm>
          <a:prstGeom prst="rect">
            <a:avLst/>
          </a:prstGeom>
        </p:spPr>
      </p:pic>
      <p:cxnSp>
        <p:nvCxnSpPr>
          <p:cNvPr id="4" name="Conector recto de flecha 3"/>
          <p:cNvCxnSpPr/>
          <p:nvPr/>
        </p:nvCxnSpPr>
        <p:spPr>
          <a:xfrm flipV="1">
            <a:off x="2926908" y="2347415"/>
            <a:ext cx="0" cy="7096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Conector recto de flecha 4"/>
          <p:cNvCxnSpPr/>
          <p:nvPr/>
        </p:nvCxnSpPr>
        <p:spPr>
          <a:xfrm flipH="1">
            <a:off x="784210" y="1746913"/>
            <a:ext cx="88710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3254455" y="1937982"/>
            <a:ext cx="72333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3977785" y="2702256"/>
            <a:ext cx="0" cy="1132765"/>
          </a:xfrm>
          <a:prstGeom prst="straightConnector1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5233380" y="2702256"/>
            <a:ext cx="0" cy="126924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6761929" y="2702256"/>
            <a:ext cx="0" cy="113276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3090678" y="2088111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Elipse 10"/>
          <p:cNvSpPr/>
          <p:nvPr/>
        </p:nvSpPr>
        <p:spPr>
          <a:xfrm>
            <a:off x="3092952" y="5079247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Elipse 11"/>
          <p:cNvSpPr/>
          <p:nvPr/>
        </p:nvSpPr>
        <p:spPr>
          <a:xfrm>
            <a:off x="3964140" y="2088111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CuadroTexto 12"/>
          <p:cNvSpPr txBox="1"/>
          <p:nvPr/>
        </p:nvSpPr>
        <p:spPr>
          <a:xfrm>
            <a:off x="1131692" y="1404876"/>
            <a:ext cx="132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es-A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585722" y="2517590"/>
            <a:ext cx="42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es-A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786716" y="1589542"/>
            <a:ext cx="38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es-A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650239" y="2886922"/>
            <a:ext cx="750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es-AR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912272" y="2687766"/>
            <a:ext cx="50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  <a:endParaRPr lang="es-A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6461678" y="2715904"/>
            <a:ext cx="402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  <a:endParaRPr lang="es-AR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585722" y="212736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0" name="CuadroTexto 19"/>
          <p:cNvSpPr txBox="1"/>
          <p:nvPr/>
        </p:nvSpPr>
        <p:spPr>
          <a:xfrm>
            <a:off x="1564414" y="4517999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1" name="CuadroTexto 20"/>
          <p:cNvSpPr txBox="1"/>
          <p:nvPr/>
        </p:nvSpPr>
        <p:spPr>
          <a:xfrm>
            <a:off x="4086970" y="253848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2" name="CuadroTexto 21"/>
          <p:cNvSpPr txBox="1"/>
          <p:nvPr/>
        </p:nvSpPr>
        <p:spPr>
          <a:xfrm>
            <a:off x="5523199" y="2517590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3" name="CuadroTexto 22"/>
          <p:cNvSpPr txBox="1"/>
          <p:nvPr/>
        </p:nvSpPr>
        <p:spPr>
          <a:xfrm>
            <a:off x="7136927" y="2496698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4" name="CuadroTexto 23"/>
          <p:cNvSpPr txBox="1"/>
          <p:nvPr/>
        </p:nvSpPr>
        <p:spPr>
          <a:xfrm>
            <a:off x="1603089" y="2148257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5" name="CuadroTexto 24"/>
          <p:cNvSpPr txBox="1"/>
          <p:nvPr/>
        </p:nvSpPr>
        <p:spPr>
          <a:xfrm>
            <a:off x="2462884" y="446510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6" name="CuadroTexto 25"/>
          <p:cNvSpPr txBox="1"/>
          <p:nvPr/>
        </p:nvSpPr>
        <p:spPr>
          <a:xfrm>
            <a:off x="4073651" y="370662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7" name="CuadroTexto 26"/>
          <p:cNvSpPr txBox="1"/>
          <p:nvPr/>
        </p:nvSpPr>
        <p:spPr>
          <a:xfrm>
            <a:off x="5547680" y="3705783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8" name="CuadroTexto 27"/>
          <p:cNvSpPr txBox="1"/>
          <p:nvPr/>
        </p:nvSpPr>
        <p:spPr>
          <a:xfrm>
            <a:off x="7152634" y="360216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33" name="CuadroTexto 32"/>
          <p:cNvSpPr txBox="1"/>
          <p:nvPr/>
        </p:nvSpPr>
        <p:spPr>
          <a:xfrm>
            <a:off x="2949988" y="1813589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2926908" y="5187589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030319" y="1814728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109182" y="1323832"/>
            <a:ext cx="8485732" cy="52543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88" name="Imagen 87"/>
          <p:cNvPicPr>
            <a:picLocks noChangeAspect="1"/>
          </p:cNvPicPr>
          <p:nvPr/>
        </p:nvPicPr>
        <p:blipFill rotWithShape="1">
          <a:blip r:embed="rId2"/>
          <a:srcRect r="32706"/>
          <a:stretch/>
        </p:blipFill>
        <p:spPr>
          <a:xfrm>
            <a:off x="156365" y="1510857"/>
            <a:ext cx="6258083" cy="4446824"/>
          </a:xfrm>
          <a:prstGeom prst="rect">
            <a:avLst/>
          </a:prstGeom>
        </p:spPr>
      </p:pic>
      <p:cxnSp>
        <p:nvCxnSpPr>
          <p:cNvPr id="89" name="Conector recto de flecha 88"/>
          <p:cNvCxnSpPr/>
          <p:nvPr/>
        </p:nvCxnSpPr>
        <p:spPr>
          <a:xfrm flipV="1">
            <a:off x="3083273" y="2534440"/>
            <a:ext cx="0" cy="7096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Conector recto de flecha 89"/>
          <p:cNvCxnSpPr/>
          <p:nvPr/>
        </p:nvCxnSpPr>
        <p:spPr>
          <a:xfrm flipH="1">
            <a:off x="940575" y="1933938"/>
            <a:ext cx="88710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/>
          <p:cNvCxnSpPr/>
          <p:nvPr/>
        </p:nvCxnSpPr>
        <p:spPr>
          <a:xfrm>
            <a:off x="3410820" y="2125007"/>
            <a:ext cx="72333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de flecha 91"/>
          <p:cNvCxnSpPr/>
          <p:nvPr/>
        </p:nvCxnSpPr>
        <p:spPr>
          <a:xfrm>
            <a:off x="4134150" y="2889281"/>
            <a:ext cx="0" cy="1132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Conector recto de flecha 92"/>
          <p:cNvCxnSpPr/>
          <p:nvPr/>
        </p:nvCxnSpPr>
        <p:spPr>
          <a:xfrm>
            <a:off x="5389745" y="2889281"/>
            <a:ext cx="0" cy="126924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Elipse 94"/>
          <p:cNvSpPr/>
          <p:nvPr/>
        </p:nvSpPr>
        <p:spPr>
          <a:xfrm>
            <a:off x="3247043" y="2275136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6" name="Elipse 95"/>
          <p:cNvSpPr/>
          <p:nvPr/>
        </p:nvSpPr>
        <p:spPr>
          <a:xfrm>
            <a:off x="3249317" y="5266272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7" name="Elipse 96"/>
          <p:cNvSpPr/>
          <p:nvPr/>
        </p:nvSpPr>
        <p:spPr>
          <a:xfrm>
            <a:off x="4120505" y="2275136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8" name="CuadroTexto 97"/>
          <p:cNvSpPr txBox="1"/>
          <p:nvPr/>
        </p:nvSpPr>
        <p:spPr>
          <a:xfrm>
            <a:off x="1288057" y="1591901"/>
            <a:ext cx="132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es-A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2742087" y="2704615"/>
            <a:ext cx="42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es-A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CuadroTexto 99"/>
          <p:cNvSpPr txBox="1"/>
          <p:nvPr/>
        </p:nvSpPr>
        <p:spPr>
          <a:xfrm>
            <a:off x="3943081" y="1776567"/>
            <a:ext cx="38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es-A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CuadroTexto 100"/>
          <p:cNvSpPr txBox="1"/>
          <p:nvPr/>
        </p:nvSpPr>
        <p:spPr>
          <a:xfrm>
            <a:off x="3668686" y="2817004"/>
            <a:ext cx="67747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ieq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CuadroTexto 101"/>
          <p:cNvSpPr txBox="1"/>
          <p:nvPr/>
        </p:nvSpPr>
        <p:spPr>
          <a:xfrm>
            <a:off x="5068637" y="2874791"/>
            <a:ext cx="50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  <a:endParaRPr lang="es-A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CuadroTexto 103"/>
          <p:cNvSpPr txBox="1"/>
          <p:nvPr/>
        </p:nvSpPr>
        <p:spPr>
          <a:xfrm>
            <a:off x="2742088" y="2314391"/>
            <a:ext cx="24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+</a:t>
            </a:r>
            <a:endParaRPr lang="es-AR" dirty="0"/>
          </a:p>
        </p:txBody>
      </p:sp>
      <p:sp>
        <p:nvSpPr>
          <p:cNvPr id="105" name="CuadroTexto 104"/>
          <p:cNvSpPr txBox="1"/>
          <p:nvPr/>
        </p:nvSpPr>
        <p:spPr>
          <a:xfrm>
            <a:off x="1720779" y="4705024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106" name="CuadroTexto 105"/>
          <p:cNvSpPr txBox="1"/>
          <p:nvPr/>
        </p:nvSpPr>
        <p:spPr>
          <a:xfrm>
            <a:off x="4243335" y="272550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107" name="CuadroTexto 106"/>
          <p:cNvSpPr txBox="1"/>
          <p:nvPr/>
        </p:nvSpPr>
        <p:spPr>
          <a:xfrm>
            <a:off x="5679564" y="2704615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109" name="CuadroTexto 108"/>
          <p:cNvSpPr txBox="1"/>
          <p:nvPr/>
        </p:nvSpPr>
        <p:spPr>
          <a:xfrm>
            <a:off x="1759454" y="2335282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10" name="CuadroTexto 109"/>
          <p:cNvSpPr txBox="1"/>
          <p:nvPr/>
        </p:nvSpPr>
        <p:spPr>
          <a:xfrm>
            <a:off x="2619249" y="465212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11" name="CuadroTexto 110"/>
          <p:cNvSpPr txBox="1"/>
          <p:nvPr/>
        </p:nvSpPr>
        <p:spPr>
          <a:xfrm>
            <a:off x="4230016" y="389365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12" name="CuadroTexto 111"/>
          <p:cNvSpPr txBox="1"/>
          <p:nvPr/>
        </p:nvSpPr>
        <p:spPr>
          <a:xfrm>
            <a:off x="5704045" y="3892808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14" name="CuadroTexto 113"/>
          <p:cNvSpPr txBox="1"/>
          <p:nvPr/>
        </p:nvSpPr>
        <p:spPr>
          <a:xfrm>
            <a:off x="3065520" y="1904874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CuadroTexto 114"/>
          <p:cNvSpPr txBox="1"/>
          <p:nvPr/>
        </p:nvSpPr>
        <p:spPr>
          <a:xfrm>
            <a:off x="3083273" y="5374614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CuadroTexto 115"/>
          <p:cNvSpPr txBox="1"/>
          <p:nvPr/>
        </p:nvSpPr>
        <p:spPr>
          <a:xfrm>
            <a:off x="4186684" y="2001753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5624972" y="2251884"/>
            <a:ext cx="816052" cy="2825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7" name="Rectángulo 116"/>
          <p:cNvSpPr/>
          <p:nvPr/>
        </p:nvSpPr>
        <p:spPr>
          <a:xfrm>
            <a:off x="5624972" y="5166697"/>
            <a:ext cx="816052" cy="2825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CuadroTexto 35"/>
              <p:cNvSpPr txBox="1"/>
              <p:nvPr/>
            </p:nvSpPr>
            <p:spPr>
              <a:xfrm>
                <a:off x="4504367" y="3438060"/>
                <a:ext cx="80421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58,8</a:t>
                </a:r>
                <a:r>
                  <a:rPr lang="el-GR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6" name="CuadroTex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4367" y="3438060"/>
                <a:ext cx="804210" cy="369332"/>
              </a:xfrm>
              <a:prstGeom prst="rect">
                <a:avLst/>
              </a:prstGeom>
              <a:blipFill>
                <a:blip r:embed="rId3"/>
                <a:stretch>
                  <a:fillRect l="-6818" t="-9836" b="-2459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CuadroTexto 72"/>
          <p:cNvSpPr txBox="1"/>
          <p:nvPr/>
        </p:nvSpPr>
        <p:spPr>
          <a:xfrm>
            <a:off x="4675496" y="4752968"/>
            <a:ext cx="897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M3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Conector recto de flecha 73"/>
          <p:cNvCxnSpPr/>
          <p:nvPr/>
        </p:nvCxnSpPr>
        <p:spPr>
          <a:xfrm flipV="1">
            <a:off x="4496434" y="4274951"/>
            <a:ext cx="0" cy="493603"/>
          </a:xfrm>
          <a:prstGeom prst="straightConnector1">
            <a:avLst/>
          </a:prstGeom>
          <a:ln w="38100">
            <a:solidFill>
              <a:srgbClr val="DC54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de flecha 74"/>
          <p:cNvCxnSpPr/>
          <p:nvPr/>
        </p:nvCxnSpPr>
        <p:spPr>
          <a:xfrm flipV="1">
            <a:off x="4496435" y="4255736"/>
            <a:ext cx="695318" cy="843"/>
          </a:xfrm>
          <a:prstGeom prst="straightConnector1">
            <a:avLst/>
          </a:prstGeom>
          <a:ln w="38100">
            <a:solidFill>
              <a:srgbClr val="DC54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/>
          <p:cNvCxnSpPr/>
          <p:nvPr/>
        </p:nvCxnSpPr>
        <p:spPr>
          <a:xfrm>
            <a:off x="5206519" y="4274951"/>
            <a:ext cx="0" cy="449534"/>
          </a:xfrm>
          <a:prstGeom prst="straightConnector1">
            <a:avLst/>
          </a:prstGeom>
          <a:ln w="38100">
            <a:solidFill>
              <a:srgbClr val="DC54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uadroTexto 82"/>
          <p:cNvSpPr txBox="1"/>
          <p:nvPr/>
        </p:nvSpPr>
        <p:spPr>
          <a:xfrm>
            <a:off x="9456001" y="190773"/>
            <a:ext cx="2478382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Incógnitas:</a:t>
            </a:r>
          </a:p>
          <a:p>
            <a:pPr algn="r"/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ieq</a:t>
            </a:r>
            <a:endParaRPr lang="es-AR" sz="1400" strike="sngStrik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7" name="Conector recto de flecha 76"/>
          <p:cNvCxnSpPr/>
          <p:nvPr/>
        </p:nvCxnSpPr>
        <p:spPr>
          <a:xfrm flipH="1">
            <a:off x="4496434" y="4821452"/>
            <a:ext cx="695319" cy="0"/>
          </a:xfrm>
          <a:prstGeom prst="straightConnector1">
            <a:avLst/>
          </a:prstGeom>
          <a:ln w="38100">
            <a:solidFill>
              <a:srgbClr val="DC54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/>
          <p:cNvSpPr txBox="1"/>
          <p:nvPr/>
        </p:nvSpPr>
        <p:spPr>
          <a:xfrm>
            <a:off x="3491232" y="4604522"/>
            <a:ext cx="897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M2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0" name="Rectángulo 79"/>
              <p:cNvSpPr/>
              <p:nvPr/>
            </p:nvSpPr>
            <p:spPr>
              <a:xfrm>
                <a:off x="8470802" y="2654067"/>
                <a:ext cx="27915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1,5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58,8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−0,2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80" name="Rectángulo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0802" y="2654067"/>
                <a:ext cx="279159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CuadroTexto 83"/>
          <p:cNvSpPr txBox="1"/>
          <p:nvPr/>
        </p:nvSpPr>
        <p:spPr>
          <a:xfrm>
            <a:off x="9460440" y="190773"/>
            <a:ext cx="2478382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Incógnitas:</a:t>
            </a:r>
          </a:p>
          <a:p>
            <a:pPr algn="r"/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ieq</a:t>
            </a:r>
            <a:endParaRPr lang="es-AR" sz="1400" strike="sngStrik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Rectángulo 78"/>
              <p:cNvSpPr/>
              <p:nvPr/>
            </p:nvSpPr>
            <p:spPr>
              <a:xfrm>
                <a:off x="9251932" y="3622726"/>
                <a:ext cx="1331583" cy="3693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=441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79" name="Rectángulo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1932" y="3622726"/>
                <a:ext cx="133158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CuadroTexto 36"/>
          <p:cNvSpPr txBox="1"/>
          <p:nvPr/>
        </p:nvSpPr>
        <p:spPr>
          <a:xfrm>
            <a:off x="7748995" y="3297999"/>
            <a:ext cx="1342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Obtuvimos todo lo que pedía el enunciado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99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411" y="1460310"/>
            <a:ext cx="9299636" cy="4446824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45910" y="532263"/>
            <a:ext cx="11136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Pongamos el sistema de referencia</a:t>
            </a:r>
          </a:p>
        </p:txBody>
      </p:sp>
      <p:cxnSp>
        <p:nvCxnSpPr>
          <p:cNvPr id="5" name="Conector recto de flecha 4"/>
          <p:cNvCxnSpPr/>
          <p:nvPr/>
        </p:nvCxnSpPr>
        <p:spPr>
          <a:xfrm flipV="1">
            <a:off x="5063319" y="2483893"/>
            <a:ext cx="0" cy="7096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 flipH="1">
            <a:off x="2920621" y="1883391"/>
            <a:ext cx="88710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5390866" y="2074460"/>
            <a:ext cx="72333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6114196" y="2838734"/>
            <a:ext cx="0" cy="1132765"/>
          </a:xfrm>
          <a:prstGeom prst="straightConnector1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7369791" y="2838734"/>
            <a:ext cx="0" cy="126924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8898340" y="2838734"/>
            <a:ext cx="0" cy="113276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e 15"/>
          <p:cNvSpPr/>
          <p:nvPr/>
        </p:nvSpPr>
        <p:spPr>
          <a:xfrm>
            <a:off x="5227089" y="2224589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Elipse 16"/>
          <p:cNvSpPr/>
          <p:nvPr/>
        </p:nvSpPr>
        <p:spPr>
          <a:xfrm>
            <a:off x="5229363" y="5215725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Elipse 17"/>
          <p:cNvSpPr/>
          <p:nvPr/>
        </p:nvSpPr>
        <p:spPr>
          <a:xfrm>
            <a:off x="6100551" y="2224589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CuadroTexto 18"/>
          <p:cNvSpPr txBox="1"/>
          <p:nvPr/>
        </p:nvSpPr>
        <p:spPr>
          <a:xfrm>
            <a:off x="3268103" y="1541354"/>
            <a:ext cx="132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es-A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722133" y="2654068"/>
            <a:ext cx="42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es-A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5923127" y="1726020"/>
            <a:ext cx="38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es-A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5786650" y="3023400"/>
            <a:ext cx="750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es-AR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7048683" y="2824244"/>
            <a:ext cx="50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  <a:endParaRPr lang="es-A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8598089" y="2852382"/>
            <a:ext cx="402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  <a:endParaRPr lang="es-AR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4722133" y="2263844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6" name="CuadroTexto 25"/>
          <p:cNvSpPr txBox="1"/>
          <p:nvPr/>
        </p:nvSpPr>
        <p:spPr>
          <a:xfrm>
            <a:off x="3700825" y="4654477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7" name="CuadroTexto 26"/>
          <p:cNvSpPr txBox="1"/>
          <p:nvPr/>
        </p:nvSpPr>
        <p:spPr>
          <a:xfrm>
            <a:off x="6223381" y="2674959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8" name="CuadroTexto 27"/>
          <p:cNvSpPr txBox="1"/>
          <p:nvPr/>
        </p:nvSpPr>
        <p:spPr>
          <a:xfrm>
            <a:off x="7659610" y="2654068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9" name="CuadroTexto 28"/>
          <p:cNvSpPr txBox="1"/>
          <p:nvPr/>
        </p:nvSpPr>
        <p:spPr>
          <a:xfrm>
            <a:off x="9273338" y="263317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30" name="CuadroTexto 29"/>
          <p:cNvSpPr txBox="1"/>
          <p:nvPr/>
        </p:nvSpPr>
        <p:spPr>
          <a:xfrm>
            <a:off x="3739500" y="2284735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31" name="CuadroTexto 30"/>
          <p:cNvSpPr txBox="1"/>
          <p:nvPr/>
        </p:nvSpPr>
        <p:spPr>
          <a:xfrm>
            <a:off x="4599295" y="4601579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32" name="CuadroTexto 31"/>
          <p:cNvSpPr txBox="1"/>
          <p:nvPr/>
        </p:nvSpPr>
        <p:spPr>
          <a:xfrm>
            <a:off x="6210062" y="3843104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33" name="CuadroTexto 32"/>
          <p:cNvSpPr txBox="1"/>
          <p:nvPr/>
        </p:nvSpPr>
        <p:spPr>
          <a:xfrm>
            <a:off x="7684091" y="384226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34" name="CuadroTexto 33"/>
          <p:cNvSpPr txBox="1"/>
          <p:nvPr/>
        </p:nvSpPr>
        <p:spPr>
          <a:xfrm>
            <a:off x="9289045" y="3738644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783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1445" y="232012"/>
            <a:ext cx="8215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pensemos que datos tenemos y qué incógnitas tenemos: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3832"/>
            <a:ext cx="9299636" cy="4446824"/>
          </a:xfrm>
          <a:prstGeom prst="rect">
            <a:avLst/>
          </a:prstGeom>
        </p:spPr>
      </p:pic>
      <p:cxnSp>
        <p:nvCxnSpPr>
          <p:cNvPr id="4" name="Conector recto de flecha 3"/>
          <p:cNvCxnSpPr/>
          <p:nvPr/>
        </p:nvCxnSpPr>
        <p:spPr>
          <a:xfrm flipV="1">
            <a:off x="2926908" y="2347415"/>
            <a:ext cx="0" cy="7096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Conector recto de flecha 4"/>
          <p:cNvCxnSpPr/>
          <p:nvPr/>
        </p:nvCxnSpPr>
        <p:spPr>
          <a:xfrm flipH="1">
            <a:off x="784210" y="1746913"/>
            <a:ext cx="88710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3254455" y="1937982"/>
            <a:ext cx="72333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3977785" y="2702256"/>
            <a:ext cx="0" cy="1132765"/>
          </a:xfrm>
          <a:prstGeom prst="straightConnector1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5233380" y="2702256"/>
            <a:ext cx="0" cy="126924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6761929" y="2702256"/>
            <a:ext cx="0" cy="113276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3090678" y="2088111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Elipse 10"/>
          <p:cNvSpPr/>
          <p:nvPr/>
        </p:nvSpPr>
        <p:spPr>
          <a:xfrm>
            <a:off x="3092952" y="5079247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Elipse 11"/>
          <p:cNvSpPr/>
          <p:nvPr/>
        </p:nvSpPr>
        <p:spPr>
          <a:xfrm>
            <a:off x="3964140" y="2088111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CuadroTexto 12"/>
          <p:cNvSpPr txBox="1"/>
          <p:nvPr/>
        </p:nvSpPr>
        <p:spPr>
          <a:xfrm>
            <a:off x="1131692" y="1404876"/>
            <a:ext cx="132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es-A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585722" y="2517590"/>
            <a:ext cx="42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es-A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786716" y="1589542"/>
            <a:ext cx="38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es-A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650239" y="2886922"/>
            <a:ext cx="750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es-AR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912272" y="2687766"/>
            <a:ext cx="50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  <a:endParaRPr lang="es-A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6461678" y="2715904"/>
            <a:ext cx="402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  <a:endParaRPr lang="es-AR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585722" y="212736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0" name="CuadroTexto 19"/>
          <p:cNvSpPr txBox="1"/>
          <p:nvPr/>
        </p:nvSpPr>
        <p:spPr>
          <a:xfrm>
            <a:off x="1564414" y="4517999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1" name="CuadroTexto 20"/>
          <p:cNvSpPr txBox="1"/>
          <p:nvPr/>
        </p:nvSpPr>
        <p:spPr>
          <a:xfrm>
            <a:off x="4086970" y="253848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2" name="CuadroTexto 21"/>
          <p:cNvSpPr txBox="1"/>
          <p:nvPr/>
        </p:nvSpPr>
        <p:spPr>
          <a:xfrm>
            <a:off x="5523199" y="2517590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3" name="CuadroTexto 22"/>
          <p:cNvSpPr txBox="1"/>
          <p:nvPr/>
        </p:nvSpPr>
        <p:spPr>
          <a:xfrm>
            <a:off x="7136927" y="2496698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4" name="CuadroTexto 23"/>
          <p:cNvSpPr txBox="1"/>
          <p:nvPr/>
        </p:nvSpPr>
        <p:spPr>
          <a:xfrm>
            <a:off x="1603089" y="2148257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5" name="CuadroTexto 24"/>
          <p:cNvSpPr txBox="1"/>
          <p:nvPr/>
        </p:nvSpPr>
        <p:spPr>
          <a:xfrm>
            <a:off x="2462884" y="446510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6" name="CuadroTexto 25"/>
          <p:cNvSpPr txBox="1"/>
          <p:nvPr/>
        </p:nvSpPr>
        <p:spPr>
          <a:xfrm>
            <a:off x="4073651" y="370662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7" name="CuadroTexto 26"/>
          <p:cNvSpPr txBox="1"/>
          <p:nvPr/>
        </p:nvSpPr>
        <p:spPr>
          <a:xfrm>
            <a:off x="5547680" y="3705783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8" name="CuadroTexto 27"/>
          <p:cNvSpPr txBox="1"/>
          <p:nvPr/>
        </p:nvSpPr>
        <p:spPr>
          <a:xfrm>
            <a:off x="7152634" y="360216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33" name="CuadroTexto 32"/>
          <p:cNvSpPr txBox="1"/>
          <p:nvPr/>
        </p:nvSpPr>
        <p:spPr>
          <a:xfrm>
            <a:off x="2949988" y="1813589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2926908" y="5187589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030319" y="1814728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8857397" y="777922"/>
            <a:ext cx="24783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Incógnitas:</a:t>
            </a:r>
          </a:p>
          <a:p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07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1445" y="232012"/>
            <a:ext cx="8215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pensemos que datos tenemos y qué incógnitas tenemos: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3832"/>
            <a:ext cx="9299636" cy="4446824"/>
          </a:xfrm>
          <a:prstGeom prst="rect">
            <a:avLst/>
          </a:prstGeom>
        </p:spPr>
      </p:pic>
      <p:cxnSp>
        <p:nvCxnSpPr>
          <p:cNvPr id="4" name="Conector recto de flecha 3"/>
          <p:cNvCxnSpPr/>
          <p:nvPr/>
        </p:nvCxnSpPr>
        <p:spPr>
          <a:xfrm flipV="1">
            <a:off x="2926908" y="2347415"/>
            <a:ext cx="0" cy="7096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Conector recto de flecha 4"/>
          <p:cNvCxnSpPr/>
          <p:nvPr/>
        </p:nvCxnSpPr>
        <p:spPr>
          <a:xfrm flipH="1">
            <a:off x="784210" y="1746913"/>
            <a:ext cx="88710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3254455" y="1937982"/>
            <a:ext cx="72333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3977785" y="2702256"/>
            <a:ext cx="0" cy="1132765"/>
          </a:xfrm>
          <a:prstGeom prst="straightConnector1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5233380" y="2702256"/>
            <a:ext cx="0" cy="126924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6761929" y="2702256"/>
            <a:ext cx="0" cy="113276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3090678" y="2088111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Elipse 10"/>
          <p:cNvSpPr/>
          <p:nvPr/>
        </p:nvSpPr>
        <p:spPr>
          <a:xfrm>
            <a:off x="3092952" y="5079247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Elipse 11"/>
          <p:cNvSpPr/>
          <p:nvPr/>
        </p:nvSpPr>
        <p:spPr>
          <a:xfrm>
            <a:off x="3964140" y="2088111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CuadroTexto 12"/>
          <p:cNvSpPr txBox="1"/>
          <p:nvPr/>
        </p:nvSpPr>
        <p:spPr>
          <a:xfrm>
            <a:off x="1131692" y="1404876"/>
            <a:ext cx="132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es-A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585722" y="2517590"/>
            <a:ext cx="42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es-A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786716" y="1589542"/>
            <a:ext cx="38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es-A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650239" y="2886922"/>
            <a:ext cx="750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es-AR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912272" y="2687766"/>
            <a:ext cx="50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  <a:endParaRPr lang="es-A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6461678" y="2715904"/>
            <a:ext cx="402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  <a:endParaRPr lang="es-AR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585722" y="212736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0" name="CuadroTexto 19"/>
          <p:cNvSpPr txBox="1"/>
          <p:nvPr/>
        </p:nvSpPr>
        <p:spPr>
          <a:xfrm>
            <a:off x="1564414" y="4517999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1" name="CuadroTexto 20"/>
          <p:cNvSpPr txBox="1"/>
          <p:nvPr/>
        </p:nvSpPr>
        <p:spPr>
          <a:xfrm>
            <a:off x="4086970" y="253848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2" name="CuadroTexto 21"/>
          <p:cNvSpPr txBox="1"/>
          <p:nvPr/>
        </p:nvSpPr>
        <p:spPr>
          <a:xfrm>
            <a:off x="5523199" y="2517590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3" name="CuadroTexto 22"/>
          <p:cNvSpPr txBox="1"/>
          <p:nvPr/>
        </p:nvSpPr>
        <p:spPr>
          <a:xfrm>
            <a:off x="7136927" y="2496698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4" name="CuadroTexto 23"/>
          <p:cNvSpPr txBox="1"/>
          <p:nvPr/>
        </p:nvSpPr>
        <p:spPr>
          <a:xfrm>
            <a:off x="1603089" y="2148257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5" name="CuadroTexto 24"/>
          <p:cNvSpPr txBox="1"/>
          <p:nvPr/>
        </p:nvSpPr>
        <p:spPr>
          <a:xfrm>
            <a:off x="2462884" y="446510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6" name="CuadroTexto 25"/>
          <p:cNvSpPr txBox="1"/>
          <p:nvPr/>
        </p:nvSpPr>
        <p:spPr>
          <a:xfrm>
            <a:off x="4073651" y="370662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7" name="CuadroTexto 26"/>
          <p:cNvSpPr txBox="1"/>
          <p:nvPr/>
        </p:nvSpPr>
        <p:spPr>
          <a:xfrm>
            <a:off x="5547680" y="3705783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8" name="CuadroTexto 27"/>
          <p:cNvSpPr txBox="1"/>
          <p:nvPr/>
        </p:nvSpPr>
        <p:spPr>
          <a:xfrm>
            <a:off x="7152634" y="360216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9" name="CuadroTexto 28"/>
          <p:cNvSpPr txBox="1"/>
          <p:nvPr/>
        </p:nvSpPr>
        <p:spPr>
          <a:xfrm>
            <a:off x="9282378" y="2353815"/>
            <a:ext cx="1323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i1=1,7A</a:t>
            </a:r>
            <a:endParaRPr lang="es-AR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9282378" y="2796699"/>
            <a:ext cx="1444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i3=1,7A</a:t>
            </a:r>
            <a:endParaRPr lang="es-AR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9299636" y="850878"/>
            <a:ext cx="23610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 quiere decir que los amperímetros miden 1,7A?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8573546" y="3818770"/>
            <a:ext cx="3117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Haciendo la ecuación de nodos para el nodo A puedo sacar i2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2949988" y="1813589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2926908" y="5187589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030319" y="1814728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9582018" y="4675376"/>
            <a:ext cx="2377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i1 + i3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9582018" y="5254983"/>
            <a:ext cx="2377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r>
              <a:rPr lang="es-A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3,4A</a:t>
            </a:r>
            <a:endParaRPr lang="es-A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48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2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1445" y="232012"/>
            <a:ext cx="8215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pensemos que datos tenemos y qué incógnitas tenemos: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3832"/>
            <a:ext cx="9299636" cy="4446824"/>
          </a:xfrm>
          <a:prstGeom prst="rect">
            <a:avLst/>
          </a:prstGeom>
        </p:spPr>
      </p:pic>
      <p:cxnSp>
        <p:nvCxnSpPr>
          <p:cNvPr id="4" name="Conector recto de flecha 3"/>
          <p:cNvCxnSpPr/>
          <p:nvPr/>
        </p:nvCxnSpPr>
        <p:spPr>
          <a:xfrm flipV="1">
            <a:off x="2926908" y="2347415"/>
            <a:ext cx="0" cy="7096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Conector recto de flecha 4"/>
          <p:cNvCxnSpPr/>
          <p:nvPr/>
        </p:nvCxnSpPr>
        <p:spPr>
          <a:xfrm flipH="1">
            <a:off x="784210" y="1746913"/>
            <a:ext cx="88710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3254455" y="1937982"/>
            <a:ext cx="72333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3977785" y="2702256"/>
            <a:ext cx="0" cy="1132765"/>
          </a:xfrm>
          <a:prstGeom prst="straightConnector1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5233380" y="2702256"/>
            <a:ext cx="0" cy="126924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6761929" y="2702256"/>
            <a:ext cx="0" cy="113276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3090678" y="2088111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Elipse 10"/>
          <p:cNvSpPr/>
          <p:nvPr/>
        </p:nvSpPr>
        <p:spPr>
          <a:xfrm>
            <a:off x="3092952" y="5079247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Elipse 11"/>
          <p:cNvSpPr/>
          <p:nvPr/>
        </p:nvSpPr>
        <p:spPr>
          <a:xfrm>
            <a:off x="3964140" y="2088111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CuadroTexto 12"/>
          <p:cNvSpPr txBox="1"/>
          <p:nvPr/>
        </p:nvSpPr>
        <p:spPr>
          <a:xfrm>
            <a:off x="1131692" y="1404876"/>
            <a:ext cx="132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es-A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585722" y="2517590"/>
            <a:ext cx="42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es-A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786716" y="1589542"/>
            <a:ext cx="38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es-A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650239" y="2886922"/>
            <a:ext cx="750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es-AR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912272" y="2687766"/>
            <a:ext cx="50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  <a:endParaRPr lang="es-A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6461678" y="2715904"/>
            <a:ext cx="402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  <a:endParaRPr lang="es-AR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585722" y="212736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0" name="CuadroTexto 19"/>
          <p:cNvSpPr txBox="1"/>
          <p:nvPr/>
        </p:nvSpPr>
        <p:spPr>
          <a:xfrm>
            <a:off x="1564414" y="4517999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1" name="CuadroTexto 20"/>
          <p:cNvSpPr txBox="1"/>
          <p:nvPr/>
        </p:nvSpPr>
        <p:spPr>
          <a:xfrm>
            <a:off x="4086970" y="253848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2" name="CuadroTexto 21"/>
          <p:cNvSpPr txBox="1"/>
          <p:nvPr/>
        </p:nvSpPr>
        <p:spPr>
          <a:xfrm>
            <a:off x="5523199" y="2517590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3" name="CuadroTexto 22"/>
          <p:cNvSpPr txBox="1"/>
          <p:nvPr/>
        </p:nvSpPr>
        <p:spPr>
          <a:xfrm>
            <a:off x="7136927" y="2496698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4" name="CuadroTexto 23"/>
          <p:cNvSpPr txBox="1"/>
          <p:nvPr/>
        </p:nvSpPr>
        <p:spPr>
          <a:xfrm>
            <a:off x="1603089" y="2148257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5" name="CuadroTexto 24"/>
          <p:cNvSpPr txBox="1"/>
          <p:nvPr/>
        </p:nvSpPr>
        <p:spPr>
          <a:xfrm>
            <a:off x="2462884" y="446510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6" name="CuadroTexto 25"/>
          <p:cNvSpPr txBox="1"/>
          <p:nvPr/>
        </p:nvSpPr>
        <p:spPr>
          <a:xfrm>
            <a:off x="4073651" y="370662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7" name="CuadroTexto 26"/>
          <p:cNvSpPr txBox="1"/>
          <p:nvPr/>
        </p:nvSpPr>
        <p:spPr>
          <a:xfrm>
            <a:off x="5547680" y="3705783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8" name="CuadroTexto 27"/>
          <p:cNvSpPr txBox="1"/>
          <p:nvPr/>
        </p:nvSpPr>
        <p:spPr>
          <a:xfrm>
            <a:off x="7152634" y="360216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33" name="CuadroTexto 32"/>
          <p:cNvSpPr txBox="1"/>
          <p:nvPr/>
        </p:nvSpPr>
        <p:spPr>
          <a:xfrm>
            <a:off x="2949988" y="1813589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2926908" y="5187589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030319" y="1814728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9397518" y="200447"/>
            <a:ext cx="24783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Incógnitas:</a:t>
            </a:r>
          </a:p>
          <a:p>
            <a:pPr algn="r"/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8423351" y="2654069"/>
            <a:ext cx="31992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Puedo ahora conociendo la potencia entregada por V, calcular la diferencia de potencial: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CuadroTexto 29"/>
              <p:cNvSpPr txBox="1"/>
              <p:nvPr/>
            </p:nvSpPr>
            <p:spPr>
              <a:xfrm>
                <a:off x="9605350" y="4326601"/>
                <a:ext cx="8352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30" name="CuadroTexto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5350" y="4326601"/>
                <a:ext cx="835229" cy="276999"/>
              </a:xfrm>
              <a:prstGeom prst="rect">
                <a:avLst/>
              </a:prstGeom>
              <a:blipFill>
                <a:blip r:embed="rId3"/>
                <a:stretch>
                  <a:fillRect l="-6569" r="-5839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CuadroTexto 35"/>
              <p:cNvSpPr txBox="1"/>
              <p:nvPr/>
            </p:nvSpPr>
            <p:spPr>
              <a:xfrm>
                <a:off x="9166174" y="5075803"/>
                <a:ext cx="21169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=88.24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36" name="CuadroTex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6174" y="5075803"/>
                <a:ext cx="2116926" cy="276999"/>
              </a:xfrm>
              <a:prstGeom prst="rect">
                <a:avLst/>
              </a:prstGeom>
              <a:blipFill>
                <a:blip r:embed="rId4"/>
                <a:stretch>
                  <a:fillRect l="-2305" t="-4444" b="-3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CuadroTexto 36"/>
          <p:cNvSpPr txBox="1"/>
          <p:nvPr/>
        </p:nvSpPr>
        <p:spPr>
          <a:xfrm>
            <a:off x="9397518" y="200447"/>
            <a:ext cx="2478382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Incógnitas:</a:t>
            </a:r>
          </a:p>
          <a:p>
            <a:pPr algn="r"/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60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6" grpId="0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1445" y="232012"/>
            <a:ext cx="8215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pensemos que datos tenemos y qué incógnitas tenemos: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3832"/>
            <a:ext cx="9299636" cy="4446824"/>
          </a:xfrm>
          <a:prstGeom prst="rect">
            <a:avLst/>
          </a:prstGeom>
        </p:spPr>
      </p:pic>
      <p:cxnSp>
        <p:nvCxnSpPr>
          <p:cNvPr id="4" name="Conector recto de flecha 3"/>
          <p:cNvCxnSpPr/>
          <p:nvPr/>
        </p:nvCxnSpPr>
        <p:spPr>
          <a:xfrm flipV="1">
            <a:off x="2926908" y="2347415"/>
            <a:ext cx="0" cy="7096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Conector recto de flecha 4"/>
          <p:cNvCxnSpPr/>
          <p:nvPr/>
        </p:nvCxnSpPr>
        <p:spPr>
          <a:xfrm flipH="1">
            <a:off x="784210" y="1746913"/>
            <a:ext cx="88710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3254455" y="1937982"/>
            <a:ext cx="72333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3977785" y="2702256"/>
            <a:ext cx="0" cy="1132765"/>
          </a:xfrm>
          <a:prstGeom prst="straightConnector1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5233380" y="2702256"/>
            <a:ext cx="0" cy="126924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6761929" y="2702256"/>
            <a:ext cx="0" cy="113276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3090678" y="2088111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Elipse 10"/>
          <p:cNvSpPr/>
          <p:nvPr/>
        </p:nvSpPr>
        <p:spPr>
          <a:xfrm>
            <a:off x="3092952" y="5079247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Elipse 11"/>
          <p:cNvSpPr/>
          <p:nvPr/>
        </p:nvSpPr>
        <p:spPr>
          <a:xfrm>
            <a:off x="3964140" y="2088111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CuadroTexto 12"/>
          <p:cNvSpPr txBox="1"/>
          <p:nvPr/>
        </p:nvSpPr>
        <p:spPr>
          <a:xfrm>
            <a:off x="1131692" y="1404876"/>
            <a:ext cx="132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es-A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585722" y="2517590"/>
            <a:ext cx="42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es-A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786716" y="1589542"/>
            <a:ext cx="38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es-A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650239" y="2886922"/>
            <a:ext cx="750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es-AR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912272" y="2687766"/>
            <a:ext cx="50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  <a:endParaRPr lang="es-A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6461678" y="2715904"/>
            <a:ext cx="402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  <a:endParaRPr lang="es-AR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585722" y="212736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0" name="CuadroTexto 19"/>
          <p:cNvSpPr txBox="1"/>
          <p:nvPr/>
        </p:nvSpPr>
        <p:spPr>
          <a:xfrm>
            <a:off x="1564414" y="4517999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1" name="CuadroTexto 20"/>
          <p:cNvSpPr txBox="1"/>
          <p:nvPr/>
        </p:nvSpPr>
        <p:spPr>
          <a:xfrm>
            <a:off x="4086970" y="253848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2" name="CuadroTexto 21"/>
          <p:cNvSpPr txBox="1"/>
          <p:nvPr/>
        </p:nvSpPr>
        <p:spPr>
          <a:xfrm>
            <a:off x="5523199" y="2517590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3" name="CuadroTexto 22"/>
          <p:cNvSpPr txBox="1"/>
          <p:nvPr/>
        </p:nvSpPr>
        <p:spPr>
          <a:xfrm>
            <a:off x="7136927" y="2496698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4" name="CuadroTexto 23"/>
          <p:cNvSpPr txBox="1"/>
          <p:nvPr/>
        </p:nvSpPr>
        <p:spPr>
          <a:xfrm>
            <a:off x="1603089" y="2148257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5" name="CuadroTexto 24"/>
          <p:cNvSpPr txBox="1"/>
          <p:nvPr/>
        </p:nvSpPr>
        <p:spPr>
          <a:xfrm>
            <a:off x="2462884" y="446510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6" name="CuadroTexto 25"/>
          <p:cNvSpPr txBox="1"/>
          <p:nvPr/>
        </p:nvSpPr>
        <p:spPr>
          <a:xfrm>
            <a:off x="4073651" y="370662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7" name="CuadroTexto 26"/>
          <p:cNvSpPr txBox="1"/>
          <p:nvPr/>
        </p:nvSpPr>
        <p:spPr>
          <a:xfrm>
            <a:off x="5547680" y="3705783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8" name="CuadroTexto 27"/>
          <p:cNvSpPr txBox="1"/>
          <p:nvPr/>
        </p:nvSpPr>
        <p:spPr>
          <a:xfrm>
            <a:off x="7152634" y="360216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33" name="CuadroTexto 32"/>
          <p:cNvSpPr txBox="1"/>
          <p:nvPr/>
        </p:nvSpPr>
        <p:spPr>
          <a:xfrm>
            <a:off x="2949988" y="1813589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2926908" y="5187589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030319" y="1814728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9397518" y="200447"/>
            <a:ext cx="24783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Incógnitas:</a:t>
            </a:r>
          </a:p>
          <a:p>
            <a:pPr algn="r"/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9397518" y="200447"/>
            <a:ext cx="2478382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Incógnitas:</a:t>
            </a:r>
          </a:p>
          <a:p>
            <a:pPr algn="r"/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8750655" y="2392738"/>
            <a:ext cx="302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Recorro la malla 1 para calcular R1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1346051" y="3989031"/>
            <a:ext cx="1009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M1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Conector recto de flecha 38"/>
          <p:cNvCxnSpPr/>
          <p:nvPr/>
        </p:nvCxnSpPr>
        <p:spPr>
          <a:xfrm flipV="1">
            <a:off x="1334573" y="3408171"/>
            <a:ext cx="0" cy="493603"/>
          </a:xfrm>
          <a:prstGeom prst="straightConnector1">
            <a:avLst/>
          </a:prstGeom>
          <a:ln w="38100">
            <a:solidFill>
              <a:srgbClr val="DC54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 flipV="1">
            <a:off x="1334574" y="3388956"/>
            <a:ext cx="695318" cy="843"/>
          </a:xfrm>
          <a:prstGeom prst="straightConnector1">
            <a:avLst/>
          </a:prstGeom>
          <a:ln w="38100">
            <a:solidFill>
              <a:srgbClr val="DC54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/>
          <p:cNvCxnSpPr/>
          <p:nvPr/>
        </p:nvCxnSpPr>
        <p:spPr>
          <a:xfrm>
            <a:off x="2044658" y="3408171"/>
            <a:ext cx="0" cy="449534"/>
          </a:xfrm>
          <a:prstGeom prst="straightConnector1">
            <a:avLst/>
          </a:prstGeom>
          <a:ln w="38100">
            <a:solidFill>
              <a:srgbClr val="DC54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/>
          <p:cNvCxnSpPr/>
          <p:nvPr/>
        </p:nvCxnSpPr>
        <p:spPr>
          <a:xfrm flipH="1">
            <a:off x="1334573" y="3954672"/>
            <a:ext cx="695319" cy="0"/>
          </a:xfrm>
          <a:prstGeom prst="straightConnector1">
            <a:avLst/>
          </a:prstGeom>
          <a:ln w="38100">
            <a:solidFill>
              <a:srgbClr val="DC54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CuadroTexto 42"/>
              <p:cNvSpPr txBox="1"/>
              <p:nvPr/>
            </p:nvSpPr>
            <p:spPr>
              <a:xfrm>
                <a:off x="9144764" y="3547244"/>
                <a:ext cx="2196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28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43" name="Cuadro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764" y="3547244"/>
                <a:ext cx="2196114" cy="276999"/>
              </a:xfrm>
              <a:prstGeom prst="rect">
                <a:avLst/>
              </a:prstGeom>
              <a:blipFill>
                <a:blip r:embed="rId3"/>
                <a:stretch>
                  <a:fillRect l="-1944" r="-2222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tángulo 43"/>
              <p:cNvSpPr/>
              <p:nvPr/>
            </p:nvSpPr>
            <p:spPr>
              <a:xfrm>
                <a:off x="9421149" y="4173697"/>
                <a:ext cx="15025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23,91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44" name="Rectángulo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1149" y="4173697"/>
                <a:ext cx="150259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CuadroTexto 44"/>
          <p:cNvSpPr txBox="1"/>
          <p:nvPr/>
        </p:nvSpPr>
        <p:spPr>
          <a:xfrm>
            <a:off x="9406976" y="210121"/>
            <a:ext cx="2478382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Incógnitas:</a:t>
            </a:r>
          </a:p>
          <a:p>
            <a:pPr algn="r"/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95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1445" y="232012"/>
            <a:ext cx="8215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Ahora para completar la consigna falta calcular R2. Yo les propongo usar resistencias equivalentes vamos por pasos: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3832"/>
            <a:ext cx="9299636" cy="4446824"/>
          </a:xfrm>
          <a:prstGeom prst="rect">
            <a:avLst/>
          </a:prstGeom>
        </p:spPr>
      </p:pic>
      <p:cxnSp>
        <p:nvCxnSpPr>
          <p:cNvPr id="4" name="Conector recto de flecha 3"/>
          <p:cNvCxnSpPr/>
          <p:nvPr/>
        </p:nvCxnSpPr>
        <p:spPr>
          <a:xfrm flipV="1">
            <a:off x="2926908" y="2347415"/>
            <a:ext cx="0" cy="7096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Conector recto de flecha 4"/>
          <p:cNvCxnSpPr/>
          <p:nvPr/>
        </p:nvCxnSpPr>
        <p:spPr>
          <a:xfrm flipH="1">
            <a:off x="784210" y="1746913"/>
            <a:ext cx="88710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3254455" y="1937982"/>
            <a:ext cx="72333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3977785" y="2702256"/>
            <a:ext cx="0" cy="1132765"/>
          </a:xfrm>
          <a:prstGeom prst="straightConnector1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5233380" y="2702256"/>
            <a:ext cx="0" cy="126924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6761929" y="2702256"/>
            <a:ext cx="0" cy="113276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3090678" y="2088111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Elipse 10"/>
          <p:cNvSpPr/>
          <p:nvPr/>
        </p:nvSpPr>
        <p:spPr>
          <a:xfrm>
            <a:off x="3092952" y="5079247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Elipse 11"/>
          <p:cNvSpPr/>
          <p:nvPr/>
        </p:nvSpPr>
        <p:spPr>
          <a:xfrm>
            <a:off x="3964140" y="2088111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CuadroTexto 12"/>
          <p:cNvSpPr txBox="1"/>
          <p:nvPr/>
        </p:nvSpPr>
        <p:spPr>
          <a:xfrm>
            <a:off x="1131692" y="1404876"/>
            <a:ext cx="132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es-A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585722" y="2517590"/>
            <a:ext cx="42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es-A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786716" y="1589542"/>
            <a:ext cx="38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es-A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650239" y="2886922"/>
            <a:ext cx="750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es-AR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912272" y="2687766"/>
            <a:ext cx="50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  <a:endParaRPr lang="es-A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6461678" y="2715904"/>
            <a:ext cx="402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  <a:endParaRPr lang="es-AR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585722" y="212736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0" name="CuadroTexto 19"/>
          <p:cNvSpPr txBox="1"/>
          <p:nvPr/>
        </p:nvSpPr>
        <p:spPr>
          <a:xfrm>
            <a:off x="1564414" y="4517999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1" name="CuadroTexto 20"/>
          <p:cNvSpPr txBox="1"/>
          <p:nvPr/>
        </p:nvSpPr>
        <p:spPr>
          <a:xfrm>
            <a:off x="4086970" y="253848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2" name="CuadroTexto 21"/>
          <p:cNvSpPr txBox="1"/>
          <p:nvPr/>
        </p:nvSpPr>
        <p:spPr>
          <a:xfrm>
            <a:off x="5523199" y="2517590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3" name="CuadroTexto 22"/>
          <p:cNvSpPr txBox="1"/>
          <p:nvPr/>
        </p:nvSpPr>
        <p:spPr>
          <a:xfrm>
            <a:off x="7136927" y="2496698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4" name="CuadroTexto 23"/>
          <p:cNvSpPr txBox="1"/>
          <p:nvPr/>
        </p:nvSpPr>
        <p:spPr>
          <a:xfrm>
            <a:off x="1603089" y="2148257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5" name="CuadroTexto 24"/>
          <p:cNvSpPr txBox="1"/>
          <p:nvPr/>
        </p:nvSpPr>
        <p:spPr>
          <a:xfrm>
            <a:off x="2462884" y="446510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6" name="CuadroTexto 25"/>
          <p:cNvSpPr txBox="1"/>
          <p:nvPr/>
        </p:nvSpPr>
        <p:spPr>
          <a:xfrm>
            <a:off x="4073651" y="370662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7" name="CuadroTexto 26"/>
          <p:cNvSpPr txBox="1"/>
          <p:nvPr/>
        </p:nvSpPr>
        <p:spPr>
          <a:xfrm>
            <a:off x="5547680" y="3705783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8" name="CuadroTexto 27"/>
          <p:cNvSpPr txBox="1"/>
          <p:nvPr/>
        </p:nvSpPr>
        <p:spPr>
          <a:xfrm>
            <a:off x="7152634" y="360216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33" name="CuadroTexto 32"/>
          <p:cNvSpPr txBox="1"/>
          <p:nvPr/>
        </p:nvSpPr>
        <p:spPr>
          <a:xfrm>
            <a:off x="2949988" y="1813589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2926908" y="5187589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030319" y="1814728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9427587" y="200447"/>
            <a:ext cx="2478382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Incógnitas:</a:t>
            </a:r>
          </a:p>
          <a:p>
            <a:pPr algn="r"/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CuadroTexto 62"/>
          <p:cNvSpPr txBox="1"/>
          <p:nvPr/>
        </p:nvSpPr>
        <p:spPr>
          <a:xfrm>
            <a:off x="9406976" y="210121"/>
            <a:ext cx="2478382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Incógnitas:</a:t>
            </a:r>
          </a:p>
          <a:p>
            <a:pPr algn="r"/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1998874" y="864525"/>
            <a:ext cx="427825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Pongo en paralelo la rama con i4 y la de i6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CuadroTexto 29"/>
              <p:cNvSpPr txBox="1"/>
              <p:nvPr/>
            </p:nvSpPr>
            <p:spPr>
              <a:xfrm>
                <a:off x="8594914" y="2978614"/>
                <a:ext cx="3003451" cy="55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95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Ω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154,3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Ω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95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Ω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+154,3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Ω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=58,8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30" name="CuadroTexto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4914" y="2978614"/>
                <a:ext cx="3003451" cy="5552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ángulo 30"/>
          <p:cNvSpPr/>
          <p:nvPr/>
        </p:nvSpPr>
        <p:spPr>
          <a:xfrm>
            <a:off x="109182" y="1323832"/>
            <a:ext cx="8485732" cy="52543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88" name="Imagen 87"/>
          <p:cNvPicPr>
            <a:picLocks noChangeAspect="1"/>
          </p:cNvPicPr>
          <p:nvPr/>
        </p:nvPicPr>
        <p:blipFill rotWithShape="1">
          <a:blip r:embed="rId2"/>
          <a:srcRect r="32706"/>
          <a:stretch/>
        </p:blipFill>
        <p:spPr>
          <a:xfrm>
            <a:off x="156365" y="1510857"/>
            <a:ext cx="6258083" cy="4446824"/>
          </a:xfrm>
          <a:prstGeom prst="rect">
            <a:avLst/>
          </a:prstGeom>
        </p:spPr>
      </p:pic>
      <p:cxnSp>
        <p:nvCxnSpPr>
          <p:cNvPr id="89" name="Conector recto de flecha 88"/>
          <p:cNvCxnSpPr/>
          <p:nvPr/>
        </p:nvCxnSpPr>
        <p:spPr>
          <a:xfrm flipV="1">
            <a:off x="3083273" y="2534440"/>
            <a:ext cx="0" cy="7096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Conector recto de flecha 89"/>
          <p:cNvCxnSpPr/>
          <p:nvPr/>
        </p:nvCxnSpPr>
        <p:spPr>
          <a:xfrm flipH="1">
            <a:off x="940575" y="1933938"/>
            <a:ext cx="88710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/>
          <p:cNvCxnSpPr/>
          <p:nvPr/>
        </p:nvCxnSpPr>
        <p:spPr>
          <a:xfrm>
            <a:off x="3410820" y="2125007"/>
            <a:ext cx="72333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de flecha 91"/>
          <p:cNvCxnSpPr/>
          <p:nvPr/>
        </p:nvCxnSpPr>
        <p:spPr>
          <a:xfrm>
            <a:off x="4134150" y="2889281"/>
            <a:ext cx="0" cy="1132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Conector recto de flecha 92"/>
          <p:cNvCxnSpPr/>
          <p:nvPr/>
        </p:nvCxnSpPr>
        <p:spPr>
          <a:xfrm>
            <a:off x="5389745" y="2889281"/>
            <a:ext cx="0" cy="126924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Elipse 94"/>
          <p:cNvSpPr/>
          <p:nvPr/>
        </p:nvSpPr>
        <p:spPr>
          <a:xfrm>
            <a:off x="3247043" y="2275136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6" name="Elipse 95"/>
          <p:cNvSpPr/>
          <p:nvPr/>
        </p:nvSpPr>
        <p:spPr>
          <a:xfrm>
            <a:off x="3249317" y="5266272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7" name="Elipse 96"/>
          <p:cNvSpPr/>
          <p:nvPr/>
        </p:nvSpPr>
        <p:spPr>
          <a:xfrm>
            <a:off x="4120505" y="2275136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8" name="CuadroTexto 97"/>
          <p:cNvSpPr txBox="1"/>
          <p:nvPr/>
        </p:nvSpPr>
        <p:spPr>
          <a:xfrm>
            <a:off x="1288057" y="1591901"/>
            <a:ext cx="132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es-A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2742087" y="2704615"/>
            <a:ext cx="42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es-A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CuadroTexto 99"/>
          <p:cNvSpPr txBox="1"/>
          <p:nvPr/>
        </p:nvSpPr>
        <p:spPr>
          <a:xfrm>
            <a:off x="3943081" y="1776567"/>
            <a:ext cx="38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es-A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CuadroTexto 100"/>
          <p:cNvSpPr txBox="1"/>
          <p:nvPr/>
        </p:nvSpPr>
        <p:spPr>
          <a:xfrm>
            <a:off x="3668686" y="2817004"/>
            <a:ext cx="67747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ieq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CuadroTexto 101"/>
          <p:cNvSpPr txBox="1"/>
          <p:nvPr/>
        </p:nvSpPr>
        <p:spPr>
          <a:xfrm>
            <a:off x="5068637" y="2874791"/>
            <a:ext cx="50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  <a:endParaRPr lang="es-A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CuadroTexto 103"/>
          <p:cNvSpPr txBox="1"/>
          <p:nvPr/>
        </p:nvSpPr>
        <p:spPr>
          <a:xfrm>
            <a:off x="2742088" y="2314391"/>
            <a:ext cx="24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+</a:t>
            </a:r>
            <a:endParaRPr lang="es-AR" dirty="0"/>
          </a:p>
        </p:txBody>
      </p:sp>
      <p:sp>
        <p:nvSpPr>
          <p:cNvPr id="105" name="CuadroTexto 104"/>
          <p:cNvSpPr txBox="1"/>
          <p:nvPr/>
        </p:nvSpPr>
        <p:spPr>
          <a:xfrm>
            <a:off x="1720779" y="4705024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106" name="CuadroTexto 105"/>
          <p:cNvSpPr txBox="1"/>
          <p:nvPr/>
        </p:nvSpPr>
        <p:spPr>
          <a:xfrm>
            <a:off x="4243335" y="272550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107" name="CuadroTexto 106"/>
          <p:cNvSpPr txBox="1"/>
          <p:nvPr/>
        </p:nvSpPr>
        <p:spPr>
          <a:xfrm>
            <a:off x="5679564" y="2704615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109" name="CuadroTexto 108"/>
          <p:cNvSpPr txBox="1"/>
          <p:nvPr/>
        </p:nvSpPr>
        <p:spPr>
          <a:xfrm>
            <a:off x="1759454" y="2335282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10" name="CuadroTexto 109"/>
          <p:cNvSpPr txBox="1"/>
          <p:nvPr/>
        </p:nvSpPr>
        <p:spPr>
          <a:xfrm>
            <a:off x="2619249" y="465212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11" name="CuadroTexto 110"/>
          <p:cNvSpPr txBox="1"/>
          <p:nvPr/>
        </p:nvSpPr>
        <p:spPr>
          <a:xfrm>
            <a:off x="4230016" y="389365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12" name="CuadroTexto 111"/>
          <p:cNvSpPr txBox="1"/>
          <p:nvPr/>
        </p:nvSpPr>
        <p:spPr>
          <a:xfrm>
            <a:off x="5704045" y="3892808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14" name="CuadroTexto 113"/>
          <p:cNvSpPr txBox="1"/>
          <p:nvPr/>
        </p:nvSpPr>
        <p:spPr>
          <a:xfrm>
            <a:off x="3065520" y="1904874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CuadroTexto 114"/>
          <p:cNvSpPr txBox="1"/>
          <p:nvPr/>
        </p:nvSpPr>
        <p:spPr>
          <a:xfrm>
            <a:off x="3083273" y="5374614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CuadroTexto 115"/>
          <p:cNvSpPr txBox="1"/>
          <p:nvPr/>
        </p:nvSpPr>
        <p:spPr>
          <a:xfrm>
            <a:off x="4186684" y="2001753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5624972" y="2251884"/>
            <a:ext cx="816052" cy="2825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7" name="Rectángulo 116"/>
          <p:cNvSpPr/>
          <p:nvPr/>
        </p:nvSpPr>
        <p:spPr>
          <a:xfrm>
            <a:off x="5624972" y="5166697"/>
            <a:ext cx="816052" cy="2825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CuadroTexto 35"/>
              <p:cNvSpPr txBox="1"/>
              <p:nvPr/>
            </p:nvSpPr>
            <p:spPr>
              <a:xfrm>
                <a:off x="4504367" y="3438060"/>
                <a:ext cx="80421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58,8</a:t>
                </a:r>
                <a:r>
                  <a:rPr lang="el-GR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6" name="CuadroTex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4367" y="3438060"/>
                <a:ext cx="804210" cy="369332"/>
              </a:xfrm>
              <a:prstGeom prst="rect">
                <a:avLst/>
              </a:prstGeom>
              <a:blipFill>
                <a:blip r:embed="rId4"/>
                <a:stretch>
                  <a:fillRect l="-6818" t="-9836" b="-2459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531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 animBg="1"/>
      <p:bldP spid="95" grpId="0" animBg="1"/>
      <p:bldP spid="96" grpId="0" animBg="1"/>
      <p:bldP spid="97" grpId="0" animBg="1"/>
      <p:bldP spid="98" grpId="0"/>
      <p:bldP spid="99" grpId="0"/>
      <p:bldP spid="100" grpId="0"/>
      <p:bldP spid="101" grpId="0"/>
      <p:bldP spid="102" grpId="0"/>
      <p:bldP spid="104" grpId="0"/>
      <p:bldP spid="105" grpId="0"/>
      <p:bldP spid="106" grpId="0"/>
      <p:bldP spid="107" grpId="0"/>
      <p:bldP spid="109" grpId="0"/>
      <p:bldP spid="110" grpId="0"/>
      <p:bldP spid="111" grpId="0"/>
      <p:bldP spid="112" grpId="0"/>
      <p:bldP spid="114" grpId="0"/>
      <p:bldP spid="115" grpId="0"/>
      <p:bldP spid="116" grpId="0"/>
      <p:bldP spid="32" grpId="0" animBg="1"/>
      <p:bldP spid="117" grpId="0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1445" y="232012"/>
            <a:ext cx="8215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Ahora para completar la consigna falta calcular R2. Yo les propongo usar resistencias equivalentes vamos por pasos: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3832"/>
            <a:ext cx="9299636" cy="4446824"/>
          </a:xfrm>
          <a:prstGeom prst="rect">
            <a:avLst/>
          </a:prstGeom>
        </p:spPr>
      </p:pic>
      <p:cxnSp>
        <p:nvCxnSpPr>
          <p:cNvPr id="4" name="Conector recto de flecha 3"/>
          <p:cNvCxnSpPr/>
          <p:nvPr/>
        </p:nvCxnSpPr>
        <p:spPr>
          <a:xfrm flipV="1">
            <a:off x="2926908" y="2347415"/>
            <a:ext cx="0" cy="7096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Conector recto de flecha 4"/>
          <p:cNvCxnSpPr/>
          <p:nvPr/>
        </p:nvCxnSpPr>
        <p:spPr>
          <a:xfrm flipH="1">
            <a:off x="784210" y="1746913"/>
            <a:ext cx="88710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3254455" y="1937982"/>
            <a:ext cx="72333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3977785" y="2702256"/>
            <a:ext cx="0" cy="1132765"/>
          </a:xfrm>
          <a:prstGeom prst="straightConnector1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5233380" y="2702256"/>
            <a:ext cx="0" cy="126924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6761929" y="2702256"/>
            <a:ext cx="0" cy="113276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3090678" y="2088111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Elipse 10"/>
          <p:cNvSpPr/>
          <p:nvPr/>
        </p:nvSpPr>
        <p:spPr>
          <a:xfrm>
            <a:off x="3092952" y="5079247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Elipse 11"/>
          <p:cNvSpPr/>
          <p:nvPr/>
        </p:nvSpPr>
        <p:spPr>
          <a:xfrm>
            <a:off x="3964140" y="2088111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CuadroTexto 12"/>
          <p:cNvSpPr txBox="1"/>
          <p:nvPr/>
        </p:nvSpPr>
        <p:spPr>
          <a:xfrm>
            <a:off x="1131692" y="1404876"/>
            <a:ext cx="132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es-A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585722" y="2517590"/>
            <a:ext cx="42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es-A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786716" y="1589542"/>
            <a:ext cx="38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es-A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650239" y="2886922"/>
            <a:ext cx="750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es-AR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912272" y="2687766"/>
            <a:ext cx="50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  <a:endParaRPr lang="es-A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6461678" y="2715904"/>
            <a:ext cx="402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  <a:endParaRPr lang="es-AR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585722" y="212736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0" name="CuadroTexto 19"/>
          <p:cNvSpPr txBox="1"/>
          <p:nvPr/>
        </p:nvSpPr>
        <p:spPr>
          <a:xfrm>
            <a:off x="1564414" y="4517999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1" name="CuadroTexto 20"/>
          <p:cNvSpPr txBox="1"/>
          <p:nvPr/>
        </p:nvSpPr>
        <p:spPr>
          <a:xfrm>
            <a:off x="4086970" y="253848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2" name="CuadroTexto 21"/>
          <p:cNvSpPr txBox="1"/>
          <p:nvPr/>
        </p:nvSpPr>
        <p:spPr>
          <a:xfrm>
            <a:off x="5523199" y="2517590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3" name="CuadroTexto 22"/>
          <p:cNvSpPr txBox="1"/>
          <p:nvPr/>
        </p:nvSpPr>
        <p:spPr>
          <a:xfrm>
            <a:off x="7136927" y="2496698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4" name="CuadroTexto 23"/>
          <p:cNvSpPr txBox="1"/>
          <p:nvPr/>
        </p:nvSpPr>
        <p:spPr>
          <a:xfrm>
            <a:off x="1603089" y="2148257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5" name="CuadroTexto 24"/>
          <p:cNvSpPr txBox="1"/>
          <p:nvPr/>
        </p:nvSpPr>
        <p:spPr>
          <a:xfrm>
            <a:off x="2462884" y="446510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6" name="CuadroTexto 25"/>
          <p:cNvSpPr txBox="1"/>
          <p:nvPr/>
        </p:nvSpPr>
        <p:spPr>
          <a:xfrm>
            <a:off x="4073651" y="370662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7" name="CuadroTexto 26"/>
          <p:cNvSpPr txBox="1"/>
          <p:nvPr/>
        </p:nvSpPr>
        <p:spPr>
          <a:xfrm>
            <a:off x="5547680" y="3705783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8" name="CuadroTexto 27"/>
          <p:cNvSpPr txBox="1"/>
          <p:nvPr/>
        </p:nvSpPr>
        <p:spPr>
          <a:xfrm>
            <a:off x="7152634" y="360216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33" name="CuadroTexto 32"/>
          <p:cNvSpPr txBox="1"/>
          <p:nvPr/>
        </p:nvSpPr>
        <p:spPr>
          <a:xfrm>
            <a:off x="2949988" y="1813589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2926908" y="5187589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030319" y="1814728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109182" y="1323832"/>
            <a:ext cx="8485732" cy="52543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88" name="Imagen 87"/>
          <p:cNvPicPr>
            <a:picLocks noChangeAspect="1"/>
          </p:cNvPicPr>
          <p:nvPr/>
        </p:nvPicPr>
        <p:blipFill rotWithShape="1">
          <a:blip r:embed="rId2"/>
          <a:srcRect r="32706"/>
          <a:stretch/>
        </p:blipFill>
        <p:spPr>
          <a:xfrm>
            <a:off x="156365" y="1510857"/>
            <a:ext cx="6258083" cy="4446824"/>
          </a:xfrm>
          <a:prstGeom prst="rect">
            <a:avLst/>
          </a:prstGeom>
        </p:spPr>
      </p:pic>
      <p:cxnSp>
        <p:nvCxnSpPr>
          <p:cNvPr id="89" name="Conector recto de flecha 88"/>
          <p:cNvCxnSpPr/>
          <p:nvPr/>
        </p:nvCxnSpPr>
        <p:spPr>
          <a:xfrm flipV="1">
            <a:off x="3083273" y="2534440"/>
            <a:ext cx="0" cy="7096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Conector recto de flecha 89"/>
          <p:cNvCxnSpPr/>
          <p:nvPr/>
        </p:nvCxnSpPr>
        <p:spPr>
          <a:xfrm flipH="1">
            <a:off x="940575" y="1933938"/>
            <a:ext cx="88710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/>
          <p:cNvCxnSpPr/>
          <p:nvPr/>
        </p:nvCxnSpPr>
        <p:spPr>
          <a:xfrm>
            <a:off x="3410820" y="2125007"/>
            <a:ext cx="72333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de flecha 91"/>
          <p:cNvCxnSpPr/>
          <p:nvPr/>
        </p:nvCxnSpPr>
        <p:spPr>
          <a:xfrm>
            <a:off x="4134150" y="2889281"/>
            <a:ext cx="0" cy="1132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Conector recto de flecha 92"/>
          <p:cNvCxnSpPr/>
          <p:nvPr/>
        </p:nvCxnSpPr>
        <p:spPr>
          <a:xfrm>
            <a:off x="5389745" y="2889281"/>
            <a:ext cx="0" cy="126924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Elipse 94"/>
          <p:cNvSpPr/>
          <p:nvPr/>
        </p:nvSpPr>
        <p:spPr>
          <a:xfrm>
            <a:off x="3247043" y="2275136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6" name="Elipse 95"/>
          <p:cNvSpPr/>
          <p:nvPr/>
        </p:nvSpPr>
        <p:spPr>
          <a:xfrm>
            <a:off x="3249317" y="5266272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7" name="Elipse 96"/>
          <p:cNvSpPr/>
          <p:nvPr/>
        </p:nvSpPr>
        <p:spPr>
          <a:xfrm>
            <a:off x="4120505" y="2275136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8" name="CuadroTexto 97"/>
          <p:cNvSpPr txBox="1"/>
          <p:nvPr/>
        </p:nvSpPr>
        <p:spPr>
          <a:xfrm>
            <a:off x="1288057" y="1591901"/>
            <a:ext cx="132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es-A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2742087" y="2704615"/>
            <a:ext cx="42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es-A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CuadroTexto 99"/>
          <p:cNvSpPr txBox="1"/>
          <p:nvPr/>
        </p:nvSpPr>
        <p:spPr>
          <a:xfrm>
            <a:off x="3943081" y="1776567"/>
            <a:ext cx="38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es-A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CuadroTexto 100"/>
          <p:cNvSpPr txBox="1"/>
          <p:nvPr/>
        </p:nvSpPr>
        <p:spPr>
          <a:xfrm>
            <a:off x="3668686" y="2817004"/>
            <a:ext cx="67747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ieq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CuadroTexto 101"/>
          <p:cNvSpPr txBox="1"/>
          <p:nvPr/>
        </p:nvSpPr>
        <p:spPr>
          <a:xfrm>
            <a:off x="5068637" y="2874791"/>
            <a:ext cx="50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  <a:endParaRPr lang="es-A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CuadroTexto 103"/>
          <p:cNvSpPr txBox="1"/>
          <p:nvPr/>
        </p:nvSpPr>
        <p:spPr>
          <a:xfrm>
            <a:off x="2742088" y="2314391"/>
            <a:ext cx="24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+</a:t>
            </a:r>
            <a:endParaRPr lang="es-AR" dirty="0"/>
          </a:p>
        </p:txBody>
      </p:sp>
      <p:sp>
        <p:nvSpPr>
          <p:cNvPr id="105" name="CuadroTexto 104"/>
          <p:cNvSpPr txBox="1"/>
          <p:nvPr/>
        </p:nvSpPr>
        <p:spPr>
          <a:xfrm>
            <a:off x="1720779" y="4705024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106" name="CuadroTexto 105"/>
          <p:cNvSpPr txBox="1"/>
          <p:nvPr/>
        </p:nvSpPr>
        <p:spPr>
          <a:xfrm>
            <a:off x="4243335" y="272550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107" name="CuadroTexto 106"/>
          <p:cNvSpPr txBox="1"/>
          <p:nvPr/>
        </p:nvSpPr>
        <p:spPr>
          <a:xfrm>
            <a:off x="5679564" y="2704615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109" name="CuadroTexto 108"/>
          <p:cNvSpPr txBox="1"/>
          <p:nvPr/>
        </p:nvSpPr>
        <p:spPr>
          <a:xfrm>
            <a:off x="1759454" y="2335282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10" name="CuadroTexto 109"/>
          <p:cNvSpPr txBox="1"/>
          <p:nvPr/>
        </p:nvSpPr>
        <p:spPr>
          <a:xfrm>
            <a:off x="2619249" y="465212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11" name="CuadroTexto 110"/>
          <p:cNvSpPr txBox="1"/>
          <p:nvPr/>
        </p:nvSpPr>
        <p:spPr>
          <a:xfrm>
            <a:off x="4230016" y="389365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12" name="CuadroTexto 111"/>
          <p:cNvSpPr txBox="1"/>
          <p:nvPr/>
        </p:nvSpPr>
        <p:spPr>
          <a:xfrm>
            <a:off x="5704045" y="3892808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14" name="CuadroTexto 113"/>
          <p:cNvSpPr txBox="1"/>
          <p:nvPr/>
        </p:nvSpPr>
        <p:spPr>
          <a:xfrm>
            <a:off x="3065520" y="1904874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CuadroTexto 114"/>
          <p:cNvSpPr txBox="1"/>
          <p:nvPr/>
        </p:nvSpPr>
        <p:spPr>
          <a:xfrm>
            <a:off x="3083273" y="5374614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CuadroTexto 115"/>
          <p:cNvSpPr txBox="1"/>
          <p:nvPr/>
        </p:nvSpPr>
        <p:spPr>
          <a:xfrm>
            <a:off x="4186684" y="2001753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5624972" y="2251884"/>
            <a:ext cx="816052" cy="2825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7" name="Rectángulo 116"/>
          <p:cNvSpPr/>
          <p:nvPr/>
        </p:nvSpPr>
        <p:spPr>
          <a:xfrm>
            <a:off x="5624972" y="5166697"/>
            <a:ext cx="816052" cy="2825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CuadroTexto 35"/>
              <p:cNvSpPr txBox="1"/>
              <p:nvPr/>
            </p:nvSpPr>
            <p:spPr>
              <a:xfrm>
                <a:off x="4504367" y="3438060"/>
                <a:ext cx="80421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58,8</a:t>
                </a:r>
                <a:r>
                  <a:rPr lang="el-GR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6" name="CuadroTex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4367" y="3438060"/>
                <a:ext cx="804210" cy="369332"/>
              </a:xfrm>
              <a:prstGeom prst="rect">
                <a:avLst/>
              </a:prstGeom>
              <a:blipFill>
                <a:blip r:embed="rId3"/>
                <a:stretch>
                  <a:fillRect l="-6818" t="-9836" b="-2459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CuadroTexto 64"/>
          <p:cNvSpPr txBox="1"/>
          <p:nvPr/>
        </p:nvSpPr>
        <p:spPr>
          <a:xfrm>
            <a:off x="9427587" y="200447"/>
            <a:ext cx="2478382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Incógnitas:</a:t>
            </a:r>
          </a:p>
          <a:p>
            <a:pPr algn="r"/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CuadroTexto 65"/>
          <p:cNvSpPr txBox="1"/>
          <p:nvPr/>
        </p:nvSpPr>
        <p:spPr>
          <a:xfrm>
            <a:off x="9406976" y="210121"/>
            <a:ext cx="2478382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Incógnitas:</a:t>
            </a:r>
          </a:p>
          <a:p>
            <a:pPr algn="r"/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ieq</a:t>
            </a:r>
            <a:endParaRPr lang="es-A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CuadroTexto 66"/>
          <p:cNvSpPr txBox="1"/>
          <p:nvPr/>
        </p:nvSpPr>
        <p:spPr>
          <a:xfrm>
            <a:off x="8857397" y="2538481"/>
            <a:ext cx="2388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 quiero calcular R2, entonces hagamos la malla M3 para ver qué necesito para calcularlo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8" name="Rectángulo 67"/>
              <p:cNvSpPr/>
              <p:nvPr/>
            </p:nvSpPr>
            <p:spPr>
              <a:xfrm>
                <a:off x="8999347" y="4154643"/>
                <a:ext cx="2296719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58,8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68" name="Rectángulo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9347" y="4154643"/>
                <a:ext cx="2296719" cy="390748"/>
              </a:xfrm>
              <a:prstGeom prst="rect">
                <a:avLst/>
              </a:prstGeom>
              <a:blipFill>
                <a:blip r:embed="rId4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CuadroTexto 68"/>
          <p:cNvSpPr txBox="1"/>
          <p:nvPr/>
        </p:nvSpPr>
        <p:spPr>
          <a:xfrm>
            <a:off x="7396234" y="4901150"/>
            <a:ext cx="3487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conozco ni </a:t>
            </a:r>
            <a:r>
              <a:rPr lang="es-A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ieq</a:t>
            </a:r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ni i5 ni R2, pero sí se que por Malla 2: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ángulo 69"/>
              <p:cNvSpPr/>
              <p:nvPr/>
            </p:nvSpPr>
            <p:spPr>
              <a:xfrm>
                <a:off x="9208114" y="5547481"/>
                <a:ext cx="1612429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58,8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70" name="Rectángulo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8114" y="5547481"/>
                <a:ext cx="1612429" cy="390748"/>
              </a:xfrm>
              <a:prstGeom prst="rect">
                <a:avLst/>
              </a:prstGeom>
              <a:blipFill>
                <a:blip r:embed="rId5"/>
                <a:stretch>
                  <a:fillRect b="-468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Rectángulo 70"/>
              <p:cNvSpPr/>
              <p:nvPr/>
            </p:nvSpPr>
            <p:spPr>
              <a:xfrm>
                <a:off x="9208114" y="6047655"/>
                <a:ext cx="1400576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=01,5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71" name="Rectángulo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8114" y="6047655"/>
                <a:ext cx="1400576" cy="390748"/>
              </a:xfrm>
              <a:prstGeom prst="rect">
                <a:avLst/>
              </a:prstGeom>
              <a:blipFill>
                <a:blip r:embed="rId6"/>
                <a:stretch>
                  <a:fillRect b="-468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CuadroTexto 71"/>
          <p:cNvSpPr txBox="1"/>
          <p:nvPr/>
        </p:nvSpPr>
        <p:spPr>
          <a:xfrm>
            <a:off x="9456001" y="190773"/>
            <a:ext cx="2478382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Incógnitas:</a:t>
            </a:r>
          </a:p>
          <a:p>
            <a:pPr algn="r"/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ieq</a:t>
            </a:r>
            <a:endParaRPr lang="es-AR" sz="1400" strike="sngStrik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4675496" y="4752968"/>
            <a:ext cx="897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M3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Conector recto de flecha 73"/>
          <p:cNvCxnSpPr/>
          <p:nvPr/>
        </p:nvCxnSpPr>
        <p:spPr>
          <a:xfrm flipV="1">
            <a:off x="4496434" y="4274951"/>
            <a:ext cx="0" cy="493603"/>
          </a:xfrm>
          <a:prstGeom prst="straightConnector1">
            <a:avLst/>
          </a:prstGeom>
          <a:ln w="38100">
            <a:solidFill>
              <a:srgbClr val="DC54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de flecha 74"/>
          <p:cNvCxnSpPr/>
          <p:nvPr/>
        </p:nvCxnSpPr>
        <p:spPr>
          <a:xfrm flipV="1">
            <a:off x="4496435" y="4255736"/>
            <a:ext cx="695318" cy="843"/>
          </a:xfrm>
          <a:prstGeom prst="straightConnector1">
            <a:avLst/>
          </a:prstGeom>
          <a:ln w="38100">
            <a:solidFill>
              <a:srgbClr val="DC54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/>
          <p:cNvCxnSpPr/>
          <p:nvPr/>
        </p:nvCxnSpPr>
        <p:spPr>
          <a:xfrm>
            <a:off x="5206519" y="4274951"/>
            <a:ext cx="0" cy="449534"/>
          </a:xfrm>
          <a:prstGeom prst="straightConnector1">
            <a:avLst/>
          </a:prstGeom>
          <a:ln w="38100">
            <a:solidFill>
              <a:srgbClr val="DC54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/>
          <p:cNvCxnSpPr/>
          <p:nvPr/>
        </p:nvCxnSpPr>
        <p:spPr>
          <a:xfrm flipH="1">
            <a:off x="4496434" y="4821452"/>
            <a:ext cx="695319" cy="0"/>
          </a:xfrm>
          <a:prstGeom prst="straightConnector1">
            <a:avLst/>
          </a:prstGeom>
          <a:ln w="38100">
            <a:solidFill>
              <a:srgbClr val="DC54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/>
          <p:cNvSpPr txBox="1"/>
          <p:nvPr/>
        </p:nvSpPr>
        <p:spPr>
          <a:xfrm>
            <a:off x="3491232" y="4604522"/>
            <a:ext cx="897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M2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75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0" grpId="0"/>
      <p:bldP spid="71" grpId="0"/>
      <p:bldP spid="7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1445" y="232012"/>
            <a:ext cx="8215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Ahora para completar la consigna falta calcular R2. Yo les propongo usar resistencias equivalentes vamos por pasos: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3832"/>
            <a:ext cx="9299636" cy="4446824"/>
          </a:xfrm>
          <a:prstGeom prst="rect">
            <a:avLst/>
          </a:prstGeom>
        </p:spPr>
      </p:pic>
      <p:cxnSp>
        <p:nvCxnSpPr>
          <p:cNvPr id="4" name="Conector recto de flecha 3"/>
          <p:cNvCxnSpPr/>
          <p:nvPr/>
        </p:nvCxnSpPr>
        <p:spPr>
          <a:xfrm flipV="1">
            <a:off x="2926908" y="2347415"/>
            <a:ext cx="0" cy="7096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Conector recto de flecha 4"/>
          <p:cNvCxnSpPr/>
          <p:nvPr/>
        </p:nvCxnSpPr>
        <p:spPr>
          <a:xfrm flipH="1">
            <a:off x="784210" y="1746913"/>
            <a:ext cx="88710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3254455" y="1937982"/>
            <a:ext cx="72333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3977785" y="2702256"/>
            <a:ext cx="0" cy="1132765"/>
          </a:xfrm>
          <a:prstGeom prst="straightConnector1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5233380" y="2702256"/>
            <a:ext cx="0" cy="126924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6761929" y="2702256"/>
            <a:ext cx="0" cy="113276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3090678" y="2088111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Elipse 10"/>
          <p:cNvSpPr/>
          <p:nvPr/>
        </p:nvSpPr>
        <p:spPr>
          <a:xfrm>
            <a:off x="3092952" y="5079247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Elipse 11"/>
          <p:cNvSpPr/>
          <p:nvPr/>
        </p:nvSpPr>
        <p:spPr>
          <a:xfrm>
            <a:off x="3964140" y="2088111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CuadroTexto 12"/>
          <p:cNvSpPr txBox="1"/>
          <p:nvPr/>
        </p:nvSpPr>
        <p:spPr>
          <a:xfrm>
            <a:off x="1131692" y="1404876"/>
            <a:ext cx="132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es-A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585722" y="2517590"/>
            <a:ext cx="42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es-A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786716" y="1589542"/>
            <a:ext cx="38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es-A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650239" y="2886922"/>
            <a:ext cx="750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es-AR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912272" y="2687766"/>
            <a:ext cx="50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  <a:endParaRPr lang="es-A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6461678" y="2715904"/>
            <a:ext cx="402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i6</a:t>
            </a:r>
            <a:endParaRPr lang="es-AR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585722" y="212736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0" name="CuadroTexto 19"/>
          <p:cNvSpPr txBox="1"/>
          <p:nvPr/>
        </p:nvSpPr>
        <p:spPr>
          <a:xfrm>
            <a:off x="1564414" y="4517999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1" name="CuadroTexto 20"/>
          <p:cNvSpPr txBox="1"/>
          <p:nvPr/>
        </p:nvSpPr>
        <p:spPr>
          <a:xfrm>
            <a:off x="4086970" y="253848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2" name="CuadroTexto 21"/>
          <p:cNvSpPr txBox="1"/>
          <p:nvPr/>
        </p:nvSpPr>
        <p:spPr>
          <a:xfrm>
            <a:off x="5523199" y="2517590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3" name="CuadroTexto 22"/>
          <p:cNvSpPr txBox="1"/>
          <p:nvPr/>
        </p:nvSpPr>
        <p:spPr>
          <a:xfrm>
            <a:off x="7136927" y="2496698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24" name="CuadroTexto 23"/>
          <p:cNvSpPr txBox="1"/>
          <p:nvPr/>
        </p:nvSpPr>
        <p:spPr>
          <a:xfrm>
            <a:off x="1603089" y="2148257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5" name="CuadroTexto 24"/>
          <p:cNvSpPr txBox="1"/>
          <p:nvPr/>
        </p:nvSpPr>
        <p:spPr>
          <a:xfrm>
            <a:off x="2462884" y="446510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6" name="CuadroTexto 25"/>
          <p:cNvSpPr txBox="1"/>
          <p:nvPr/>
        </p:nvSpPr>
        <p:spPr>
          <a:xfrm>
            <a:off x="4073651" y="370662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7" name="CuadroTexto 26"/>
          <p:cNvSpPr txBox="1"/>
          <p:nvPr/>
        </p:nvSpPr>
        <p:spPr>
          <a:xfrm>
            <a:off x="5547680" y="3705783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28" name="CuadroTexto 27"/>
          <p:cNvSpPr txBox="1"/>
          <p:nvPr/>
        </p:nvSpPr>
        <p:spPr>
          <a:xfrm>
            <a:off x="7152634" y="360216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33" name="CuadroTexto 32"/>
          <p:cNvSpPr txBox="1"/>
          <p:nvPr/>
        </p:nvSpPr>
        <p:spPr>
          <a:xfrm>
            <a:off x="2949988" y="1813589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2926908" y="5187589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030319" y="1814728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109182" y="1323832"/>
            <a:ext cx="8485732" cy="52543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88" name="Imagen 87"/>
          <p:cNvPicPr>
            <a:picLocks noChangeAspect="1"/>
          </p:cNvPicPr>
          <p:nvPr/>
        </p:nvPicPr>
        <p:blipFill rotWithShape="1">
          <a:blip r:embed="rId2"/>
          <a:srcRect r="32706"/>
          <a:stretch/>
        </p:blipFill>
        <p:spPr>
          <a:xfrm>
            <a:off x="156365" y="1510857"/>
            <a:ext cx="6258083" cy="4446824"/>
          </a:xfrm>
          <a:prstGeom prst="rect">
            <a:avLst/>
          </a:prstGeom>
        </p:spPr>
      </p:pic>
      <p:cxnSp>
        <p:nvCxnSpPr>
          <p:cNvPr id="89" name="Conector recto de flecha 88"/>
          <p:cNvCxnSpPr/>
          <p:nvPr/>
        </p:nvCxnSpPr>
        <p:spPr>
          <a:xfrm flipV="1">
            <a:off x="3083273" y="2534440"/>
            <a:ext cx="0" cy="7096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Conector recto de flecha 89"/>
          <p:cNvCxnSpPr/>
          <p:nvPr/>
        </p:nvCxnSpPr>
        <p:spPr>
          <a:xfrm flipH="1">
            <a:off x="940575" y="1933938"/>
            <a:ext cx="88710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/>
          <p:cNvCxnSpPr/>
          <p:nvPr/>
        </p:nvCxnSpPr>
        <p:spPr>
          <a:xfrm>
            <a:off x="3410820" y="2125007"/>
            <a:ext cx="72333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de flecha 91"/>
          <p:cNvCxnSpPr/>
          <p:nvPr/>
        </p:nvCxnSpPr>
        <p:spPr>
          <a:xfrm>
            <a:off x="4134150" y="2889281"/>
            <a:ext cx="0" cy="1132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Conector recto de flecha 92"/>
          <p:cNvCxnSpPr/>
          <p:nvPr/>
        </p:nvCxnSpPr>
        <p:spPr>
          <a:xfrm>
            <a:off x="5389745" y="2889281"/>
            <a:ext cx="0" cy="126924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Elipse 94"/>
          <p:cNvSpPr/>
          <p:nvPr/>
        </p:nvSpPr>
        <p:spPr>
          <a:xfrm>
            <a:off x="3247043" y="2275136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6" name="Elipse 95"/>
          <p:cNvSpPr/>
          <p:nvPr/>
        </p:nvSpPr>
        <p:spPr>
          <a:xfrm>
            <a:off x="3249317" y="5266272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7" name="Elipse 96"/>
          <p:cNvSpPr/>
          <p:nvPr/>
        </p:nvSpPr>
        <p:spPr>
          <a:xfrm>
            <a:off x="4120505" y="2275136"/>
            <a:ext cx="122830" cy="1637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8" name="CuadroTexto 97"/>
          <p:cNvSpPr txBox="1"/>
          <p:nvPr/>
        </p:nvSpPr>
        <p:spPr>
          <a:xfrm>
            <a:off x="1288057" y="1591901"/>
            <a:ext cx="132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es-A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2742087" y="2704615"/>
            <a:ext cx="42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es-A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CuadroTexto 99"/>
          <p:cNvSpPr txBox="1"/>
          <p:nvPr/>
        </p:nvSpPr>
        <p:spPr>
          <a:xfrm>
            <a:off x="3943081" y="1776567"/>
            <a:ext cx="38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es-A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CuadroTexto 100"/>
          <p:cNvSpPr txBox="1"/>
          <p:nvPr/>
        </p:nvSpPr>
        <p:spPr>
          <a:xfrm>
            <a:off x="3668686" y="2817004"/>
            <a:ext cx="67747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ieq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CuadroTexto 101"/>
          <p:cNvSpPr txBox="1"/>
          <p:nvPr/>
        </p:nvSpPr>
        <p:spPr>
          <a:xfrm>
            <a:off x="5068637" y="2874791"/>
            <a:ext cx="50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  <a:endParaRPr lang="es-A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CuadroTexto 103"/>
          <p:cNvSpPr txBox="1"/>
          <p:nvPr/>
        </p:nvSpPr>
        <p:spPr>
          <a:xfrm>
            <a:off x="2742088" y="2314391"/>
            <a:ext cx="24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+</a:t>
            </a:r>
            <a:endParaRPr lang="es-AR" dirty="0"/>
          </a:p>
        </p:txBody>
      </p:sp>
      <p:sp>
        <p:nvSpPr>
          <p:cNvPr id="105" name="CuadroTexto 104"/>
          <p:cNvSpPr txBox="1"/>
          <p:nvPr/>
        </p:nvSpPr>
        <p:spPr>
          <a:xfrm>
            <a:off x="1720779" y="4705024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106" name="CuadroTexto 105"/>
          <p:cNvSpPr txBox="1"/>
          <p:nvPr/>
        </p:nvSpPr>
        <p:spPr>
          <a:xfrm>
            <a:off x="4243335" y="272550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107" name="CuadroTexto 106"/>
          <p:cNvSpPr txBox="1"/>
          <p:nvPr/>
        </p:nvSpPr>
        <p:spPr>
          <a:xfrm>
            <a:off x="5679564" y="2704615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mtClean="0"/>
              <a:t>+</a:t>
            </a:r>
            <a:endParaRPr lang="es-AR"/>
          </a:p>
        </p:txBody>
      </p:sp>
      <p:sp>
        <p:nvSpPr>
          <p:cNvPr id="109" name="CuadroTexto 108"/>
          <p:cNvSpPr txBox="1"/>
          <p:nvPr/>
        </p:nvSpPr>
        <p:spPr>
          <a:xfrm>
            <a:off x="1759454" y="2335282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10" name="CuadroTexto 109"/>
          <p:cNvSpPr txBox="1"/>
          <p:nvPr/>
        </p:nvSpPr>
        <p:spPr>
          <a:xfrm>
            <a:off x="2619249" y="4652126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11" name="CuadroTexto 110"/>
          <p:cNvSpPr txBox="1"/>
          <p:nvPr/>
        </p:nvSpPr>
        <p:spPr>
          <a:xfrm>
            <a:off x="4230016" y="3893651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12" name="CuadroTexto 111"/>
          <p:cNvSpPr txBox="1"/>
          <p:nvPr/>
        </p:nvSpPr>
        <p:spPr>
          <a:xfrm>
            <a:off x="5704045" y="3892808"/>
            <a:ext cx="7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14" name="CuadroTexto 113"/>
          <p:cNvSpPr txBox="1"/>
          <p:nvPr/>
        </p:nvSpPr>
        <p:spPr>
          <a:xfrm>
            <a:off x="3065520" y="1904874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CuadroTexto 114"/>
          <p:cNvSpPr txBox="1"/>
          <p:nvPr/>
        </p:nvSpPr>
        <p:spPr>
          <a:xfrm>
            <a:off x="3083273" y="5374614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CuadroTexto 115"/>
          <p:cNvSpPr txBox="1"/>
          <p:nvPr/>
        </p:nvSpPr>
        <p:spPr>
          <a:xfrm>
            <a:off x="4186684" y="2001753"/>
            <a:ext cx="77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5624972" y="2251884"/>
            <a:ext cx="816052" cy="2825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7" name="Rectángulo 116"/>
          <p:cNvSpPr/>
          <p:nvPr/>
        </p:nvSpPr>
        <p:spPr>
          <a:xfrm>
            <a:off x="5624972" y="5166697"/>
            <a:ext cx="816052" cy="2825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CuadroTexto 35"/>
              <p:cNvSpPr txBox="1"/>
              <p:nvPr/>
            </p:nvSpPr>
            <p:spPr>
              <a:xfrm>
                <a:off x="4504367" y="3438060"/>
                <a:ext cx="80421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58,8</a:t>
                </a:r>
                <a:r>
                  <a:rPr lang="el-GR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6" name="CuadroTex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4367" y="3438060"/>
                <a:ext cx="804210" cy="369332"/>
              </a:xfrm>
              <a:prstGeom prst="rect">
                <a:avLst/>
              </a:prstGeom>
              <a:blipFill>
                <a:blip r:embed="rId3"/>
                <a:stretch>
                  <a:fillRect l="-6818" t="-9836" b="-2459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CuadroTexto 72"/>
          <p:cNvSpPr txBox="1"/>
          <p:nvPr/>
        </p:nvSpPr>
        <p:spPr>
          <a:xfrm>
            <a:off x="4675496" y="4752968"/>
            <a:ext cx="897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M3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Conector recto de flecha 73"/>
          <p:cNvCxnSpPr/>
          <p:nvPr/>
        </p:nvCxnSpPr>
        <p:spPr>
          <a:xfrm flipV="1">
            <a:off x="4496434" y="4274951"/>
            <a:ext cx="0" cy="493603"/>
          </a:xfrm>
          <a:prstGeom prst="straightConnector1">
            <a:avLst/>
          </a:prstGeom>
          <a:ln w="38100">
            <a:solidFill>
              <a:srgbClr val="DC54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de flecha 74"/>
          <p:cNvCxnSpPr/>
          <p:nvPr/>
        </p:nvCxnSpPr>
        <p:spPr>
          <a:xfrm flipV="1">
            <a:off x="4496435" y="4255736"/>
            <a:ext cx="695318" cy="843"/>
          </a:xfrm>
          <a:prstGeom prst="straightConnector1">
            <a:avLst/>
          </a:prstGeom>
          <a:ln w="38100">
            <a:solidFill>
              <a:srgbClr val="DC54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/>
          <p:cNvCxnSpPr/>
          <p:nvPr/>
        </p:nvCxnSpPr>
        <p:spPr>
          <a:xfrm>
            <a:off x="5206519" y="4274951"/>
            <a:ext cx="0" cy="449534"/>
          </a:xfrm>
          <a:prstGeom prst="straightConnector1">
            <a:avLst/>
          </a:prstGeom>
          <a:ln w="38100">
            <a:solidFill>
              <a:srgbClr val="DC54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uadroTexto 82"/>
          <p:cNvSpPr txBox="1"/>
          <p:nvPr/>
        </p:nvSpPr>
        <p:spPr>
          <a:xfrm>
            <a:off x="9456001" y="190773"/>
            <a:ext cx="2478382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Incógnitas:</a:t>
            </a:r>
          </a:p>
          <a:p>
            <a:pPr algn="r"/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ieq</a:t>
            </a:r>
            <a:endParaRPr lang="es-AR" sz="1400" strike="sngStrik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7" name="Conector recto de flecha 76"/>
          <p:cNvCxnSpPr/>
          <p:nvPr/>
        </p:nvCxnSpPr>
        <p:spPr>
          <a:xfrm flipH="1">
            <a:off x="4496434" y="4821452"/>
            <a:ext cx="695319" cy="0"/>
          </a:xfrm>
          <a:prstGeom prst="straightConnector1">
            <a:avLst/>
          </a:prstGeom>
          <a:ln w="38100">
            <a:solidFill>
              <a:srgbClr val="DC54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/>
          <p:cNvSpPr txBox="1"/>
          <p:nvPr/>
        </p:nvSpPr>
        <p:spPr>
          <a:xfrm>
            <a:off x="3491232" y="4604522"/>
            <a:ext cx="897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M2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0" name="Rectángulo 79"/>
              <p:cNvSpPr/>
              <p:nvPr/>
            </p:nvSpPr>
            <p:spPr>
              <a:xfrm>
                <a:off x="6902652" y="1270319"/>
                <a:ext cx="24686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1,5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58,8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80" name="Rectángulo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652" y="1270319"/>
                <a:ext cx="246868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CuadroTexto 80"/>
          <p:cNvSpPr txBox="1"/>
          <p:nvPr/>
        </p:nvSpPr>
        <p:spPr>
          <a:xfrm>
            <a:off x="8748215" y="2447216"/>
            <a:ext cx="28114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Ahora tengo una ecuación y dos incógnitas, cuál me falta?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CuadroTexto 81"/>
          <p:cNvSpPr txBox="1"/>
          <p:nvPr/>
        </p:nvSpPr>
        <p:spPr>
          <a:xfrm>
            <a:off x="9732680" y="3650355"/>
            <a:ext cx="2152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NODO C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CuadroTexto 28"/>
              <p:cNvSpPr txBox="1"/>
              <p:nvPr/>
            </p:nvSpPr>
            <p:spPr>
              <a:xfrm>
                <a:off x="9622218" y="4259603"/>
                <a:ext cx="1272848" cy="298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9" name="CuadroTex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2218" y="4259603"/>
                <a:ext cx="1272848" cy="298415"/>
              </a:xfrm>
              <a:prstGeom prst="rect">
                <a:avLst/>
              </a:prstGeom>
              <a:blipFill>
                <a:blip r:embed="rId5"/>
                <a:stretch>
                  <a:fillRect l="-4306" r="-1435" b="-2040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ángulo 29"/>
              <p:cNvSpPr/>
              <p:nvPr/>
            </p:nvSpPr>
            <p:spPr>
              <a:xfrm>
                <a:off x="9607900" y="4836792"/>
                <a:ext cx="11726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=0,2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30" name="Rectángulo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7900" y="4836792"/>
                <a:ext cx="117269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CuadroTexto 83"/>
          <p:cNvSpPr txBox="1"/>
          <p:nvPr/>
        </p:nvSpPr>
        <p:spPr>
          <a:xfrm>
            <a:off x="9460440" y="190773"/>
            <a:ext cx="2478382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Incógnitas:</a:t>
            </a:r>
          </a:p>
          <a:p>
            <a:pPr algn="r"/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ieq</a:t>
            </a:r>
            <a:endParaRPr lang="es-AR" sz="1400" strike="sngStrik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AR" sz="1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i5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s-A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22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29" grpId="0"/>
      <p:bldP spid="30" grpId="0"/>
      <p:bldP spid="84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829</Words>
  <Application>Microsoft Office PowerPoint</Application>
  <PresentationFormat>Panorámica</PresentationFormat>
  <Paragraphs>411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Tema de Office</vt:lpstr>
      <vt:lpstr>Ejercicio 10 – Guía 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Ternium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 10 – Guía 3</dc:title>
  <dc:creator>BERTOLINI Luana Daniela     TERNIUM [AR]</dc:creator>
  <cp:lastModifiedBy>BERTOLINI Luana Daniela     TERNIUM [AR]</cp:lastModifiedBy>
  <cp:revision>8</cp:revision>
  <dcterms:created xsi:type="dcterms:W3CDTF">2021-06-01T15:14:22Z</dcterms:created>
  <dcterms:modified xsi:type="dcterms:W3CDTF">2021-06-01T16:19:15Z</dcterms:modified>
</cp:coreProperties>
</file>